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924" r:id="rId2"/>
    <p:sldMasterId id="2147483936" r:id="rId3"/>
    <p:sldMasterId id="2147483948" r:id="rId4"/>
  </p:sldMasterIdLst>
  <p:notesMasterIdLst>
    <p:notesMasterId r:id="rId19"/>
  </p:notesMasterIdLst>
  <p:sldIdLst>
    <p:sldId id="328" r:id="rId5"/>
    <p:sldId id="381" r:id="rId6"/>
    <p:sldId id="384" r:id="rId7"/>
    <p:sldId id="276" r:id="rId8"/>
    <p:sldId id="352" r:id="rId9"/>
    <p:sldId id="385" r:id="rId10"/>
    <p:sldId id="386" r:id="rId11"/>
    <p:sldId id="370" r:id="rId12"/>
    <p:sldId id="373" r:id="rId13"/>
    <p:sldId id="375" r:id="rId14"/>
    <p:sldId id="382" r:id="rId15"/>
    <p:sldId id="383" r:id="rId16"/>
    <p:sldId id="387" r:id="rId17"/>
    <p:sldId id="38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D57"/>
    <a:srgbClr val="011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442" autoAdjust="0"/>
  </p:normalViewPr>
  <p:slideViewPr>
    <p:cSldViewPr snapToGrid="0" snapToObjects="1">
      <p:cViewPr varScale="1">
        <p:scale>
          <a:sx n="98" d="100"/>
          <a:sy n="98" d="100"/>
        </p:scale>
        <p:origin x="-1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22728-B0FC-E043-98C7-64A43D908542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629FE-9D38-8940-B713-32ED82F5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2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629FE-9D38-8940-B713-32ED82F552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45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40D2-FE7D-3845-B0EC-07D4AD406E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09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40D2-FE7D-3845-B0EC-07D4AD406E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09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40D2-FE7D-3845-B0EC-07D4AD406E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096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on the list</a:t>
            </a:r>
          </a:p>
          <a:p>
            <a:r>
              <a:rPr lang="en-US" dirty="0" smtClean="0"/>
              <a:t>Communicatio</a:t>
            </a:r>
            <a:r>
              <a:rPr lang="en-US" baseline="0" dirty="0" smtClean="0"/>
              <a:t>n as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40D2-FE7D-3845-B0EC-07D4AD406E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09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40D2-FE7D-3845-B0EC-07D4AD406E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096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Sophisticated bottom-line</a:t>
            </a:r>
            <a:r>
              <a:rPr lang="en-US" baseline="0" dirty="0" smtClean="0"/>
              <a:t> messages – with scientific evidence but also stakeholder realities.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629FE-9D38-8940-B713-32ED82F552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3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pagers to establish communicatio</a:t>
            </a:r>
            <a:r>
              <a:rPr lang="en-US" baseline="0" dirty="0" smtClean="0"/>
              <a:t>n pathways and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629FE-9D38-8940-B713-32ED82F552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4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for a brand.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629FE-9D38-8940-B713-32ED82F552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90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40D2-FE7D-3845-B0EC-07D4AD406E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09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 userDrawn="1"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 userDrawn="1"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65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827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24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150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940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512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140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3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851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054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78E-7915-7647-A0E2-0A1814B9C0E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F630E-6A76-1C45-90F5-20AD3400355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675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698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696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990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600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315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69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61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35" y="1325797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Brw_20090418_187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" b="67280" l="0" r="99955">
                        <a14:foregroundMark x1="50341" y1="39536" x2="50341" y2="39536"/>
                        <a14:foregroundMark x1="8087" y1="40354" x2="8087" y2="40354"/>
                        <a14:foregroundMark x1="6088" y1="49080" x2="6088" y2="49080"/>
                        <a14:foregroundMark x1="22990" y1="56851" x2="22990" y2="56851"/>
                        <a14:foregroundMark x1="2590" y1="65781" x2="2590" y2="65781"/>
                        <a14:backgroundMark x1="50477" y1="15406" x2="50477" y2="15406"/>
                        <a14:backgroundMark x1="30395" y1="15406" x2="30395" y2="15406"/>
                        <a14:backgroundMark x1="64380" y1="9134" x2="64380" y2="9134"/>
                        <a14:backgroundMark x1="85643" y1="4976" x2="85643" y2="4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29"/>
          <a:stretch/>
        </p:blipFill>
        <p:spPr>
          <a:xfrm>
            <a:off x="214945" y="3874870"/>
            <a:ext cx="8688889" cy="2743979"/>
          </a:xfrm>
          <a:prstGeom prst="rect">
            <a:avLst/>
          </a:prstGeom>
        </p:spPr>
      </p:pic>
      <p:pic>
        <p:nvPicPr>
          <p:cNvPr id="16" name="Picture 15" descr="SEARCH Logo.tiff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15" l="247" r="100000">
                        <a14:foregroundMark x1="85185" y1="27094" x2="85185" y2="27094"/>
                        <a14:foregroundMark x1="80741" y1="22906" x2="80741" y2="22906"/>
                        <a14:foregroundMark x1="68395" y1="12562" x2="68395" y2="12562"/>
                        <a14:foregroundMark x1="73580" y1="14286" x2="73580" y2="14286"/>
                        <a14:foregroundMark x1="58272" y1="11823" x2="58272" y2="11823"/>
                        <a14:foregroundMark x1="53827" y1="9606" x2="53827" y2="9606"/>
                        <a14:foregroundMark x1="44198" y1="10837" x2="44198" y2="10837"/>
                        <a14:foregroundMark x1="39506" y1="11330" x2="39506" y2="11330"/>
                        <a14:foregroundMark x1="25432" y1="17241" x2="25432" y2="17241"/>
                        <a14:foregroundMark x1="20247" y1="25369" x2="20247" y2="25369"/>
                        <a14:foregroundMark x1="14815" y1="26601" x2="14815" y2="26601"/>
                        <a14:backgroundMark x1="88889" y1="88424" x2="88889" y2="88424"/>
                        <a14:backgroundMark x1="8395" y1="94335" x2="8395" y2="94335"/>
                        <a14:backgroundMark x1="8642" y1="10837" x2="8642" y2="10837"/>
                        <a14:backgroundMark x1="90123" y1="7882" x2="90123" y2="7882"/>
                        <a14:backgroundMark x1="69630" y1="38424" x2="69630" y2="38424"/>
                        <a14:backgroundMark x1="60741" y1="24877" x2="60741" y2="24877"/>
                        <a14:backgroundMark x1="54321" y1="74631" x2="54321" y2="74631"/>
                        <a14:backgroundMark x1="23210" y1="57143" x2="23210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1" y="3279402"/>
            <a:ext cx="2263052" cy="2268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142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316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721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326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 userDrawn="1"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 userDrawn="1"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292543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16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35" y="1325797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15" name="Picture 14" descr="Brw_20090418_187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" b="67280" l="0" r="99955">
                        <a14:foregroundMark x1="50341" y1="39536" x2="50341" y2="39536"/>
                        <a14:foregroundMark x1="8087" y1="40354" x2="8087" y2="40354"/>
                        <a14:foregroundMark x1="6088" y1="49080" x2="6088" y2="49080"/>
                        <a14:foregroundMark x1="22990" y1="56851" x2="22990" y2="56851"/>
                        <a14:foregroundMark x1="2590" y1="65781" x2="2590" y2="65781"/>
                        <a14:backgroundMark x1="50477" y1="15406" x2="50477" y2="15406"/>
                        <a14:backgroundMark x1="30395" y1="15406" x2="30395" y2="15406"/>
                        <a14:backgroundMark x1="64380" y1="9134" x2="64380" y2="9134"/>
                        <a14:backgroundMark x1="85643" y1="4976" x2="85643" y2="4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29"/>
          <a:stretch/>
        </p:blipFill>
        <p:spPr>
          <a:xfrm>
            <a:off x="214945" y="3874870"/>
            <a:ext cx="8688889" cy="2743979"/>
          </a:xfrm>
          <a:prstGeom prst="rect">
            <a:avLst/>
          </a:prstGeom>
        </p:spPr>
      </p:pic>
      <p:pic>
        <p:nvPicPr>
          <p:cNvPr id="16" name="Picture 15" descr="SEARCH Logo.tiff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15" l="247" r="100000">
                        <a14:foregroundMark x1="85185" y1="27094" x2="85185" y2="27094"/>
                        <a14:foregroundMark x1="80741" y1="22906" x2="80741" y2="22906"/>
                        <a14:foregroundMark x1="68395" y1="12562" x2="68395" y2="12562"/>
                        <a14:foregroundMark x1="73580" y1="14286" x2="73580" y2="14286"/>
                        <a14:foregroundMark x1="58272" y1="11823" x2="58272" y2="11823"/>
                        <a14:foregroundMark x1="53827" y1="9606" x2="53827" y2="9606"/>
                        <a14:foregroundMark x1="44198" y1="10837" x2="44198" y2="10837"/>
                        <a14:foregroundMark x1="39506" y1="11330" x2="39506" y2="11330"/>
                        <a14:foregroundMark x1="25432" y1="17241" x2="25432" y2="17241"/>
                        <a14:foregroundMark x1="20247" y1="25369" x2="20247" y2="25369"/>
                        <a14:foregroundMark x1="14815" y1="26601" x2="14815" y2="26601"/>
                        <a14:backgroundMark x1="88889" y1="88424" x2="88889" y2="88424"/>
                        <a14:backgroundMark x1="8395" y1="94335" x2="8395" y2="94335"/>
                        <a14:backgroundMark x1="8642" y1="10837" x2="8642" y2="10837"/>
                        <a14:backgroundMark x1="90123" y1="7882" x2="90123" y2="7882"/>
                        <a14:backgroundMark x1="69630" y1="38424" x2="69630" y2="38424"/>
                        <a14:backgroundMark x1="60741" y1="24877" x2="60741" y2="24877"/>
                        <a14:backgroundMark x1="54321" y1="74631" x2="54321" y2="74631"/>
                        <a14:backgroundMark x1="23210" y1="57143" x2="23210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1" y="3279402"/>
            <a:ext cx="2263052" cy="22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60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18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06995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09585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964695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73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82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85869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11664" y="228601"/>
            <a:ext cx="8738697" cy="2254108"/>
            <a:chOff x="211665" y="228600"/>
            <a:chExt cx="8723376" cy="2780703"/>
          </a:xfrm>
        </p:grpSpPr>
        <p:sp>
          <p:nvSpPr>
            <p:cNvPr id="14" name="Rounded Rectangle 13"/>
            <p:cNvSpPr/>
            <p:nvPr/>
          </p:nvSpPr>
          <p:spPr>
            <a:xfrm>
              <a:off x="228600" y="228600"/>
              <a:ext cx="8695944" cy="2468880"/>
            </a:xfrm>
            <a:prstGeom prst="roundRect">
              <a:avLst>
                <a:gd name="adj" fmla="val 3362"/>
              </a:avLst>
            </a:prstGeom>
            <a:solidFill>
              <a:schemeClr val="tx2">
                <a:lumMod val="7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5"/>
            <p:cNvGrpSpPr>
              <a:grpSpLocks noChangeAspect="1"/>
            </p:cNvGrpSpPr>
            <p:nvPr/>
          </p:nvGrpSpPr>
          <p:grpSpPr bwMode="hidden">
            <a:xfrm>
              <a:off x="211665" y="1679429"/>
              <a:ext cx="8723376" cy="1329874"/>
              <a:chOff x="-3905251" y="4294188"/>
              <a:chExt cx="13027839" cy="1892300"/>
            </a:xfrm>
          </p:grpSpPr>
          <p:sp>
            <p:nvSpPr>
              <p:cNvPr id="17" name="Freeform 14"/>
              <p:cNvSpPr>
                <a:spLocks/>
              </p:cNvSpPr>
              <p:nvPr/>
            </p:nvSpPr>
            <p:spPr bwMode="hidden">
              <a:xfrm>
                <a:off x="4810125" y="4500563"/>
                <a:ext cx="4295775" cy="1016000"/>
              </a:xfrm>
              <a:custGeom>
                <a:avLst/>
                <a:gdLst/>
                <a:ahLst/>
                <a:cxnLst>
                  <a:cxn ang="0">
                    <a:pos x="2700" y="0"/>
                  </a:cxn>
                  <a:cxn ang="0">
                    <a:pos x="2700" y="0"/>
                  </a:cxn>
                  <a:cxn ang="0">
                    <a:pos x="2586" y="18"/>
                  </a:cxn>
                  <a:cxn ang="0">
                    <a:pos x="2470" y="38"/>
                  </a:cxn>
                  <a:cxn ang="0">
                    <a:pos x="2352" y="60"/>
                  </a:cxn>
                  <a:cxn ang="0">
                    <a:pos x="2230" y="82"/>
                  </a:cxn>
                  <a:cxn ang="0">
                    <a:pos x="2106" y="108"/>
                  </a:cxn>
                  <a:cxn ang="0">
                    <a:pos x="1978" y="134"/>
                  </a:cxn>
                  <a:cxn ang="0">
                    <a:pos x="1848" y="164"/>
                  </a:cxn>
                  <a:cxn ang="0">
                    <a:pos x="1714" y="194"/>
                  </a:cxn>
                  <a:cxn ang="0">
                    <a:pos x="1714" y="194"/>
                  </a:cxn>
                  <a:cxn ang="0">
                    <a:pos x="1472" y="252"/>
                  </a:cxn>
                  <a:cxn ang="0">
                    <a:pos x="1236" y="304"/>
                  </a:cxn>
                  <a:cxn ang="0">
                    <a:pos x="1010" y="352"/>
                  </a:cxn>
                  <a:cxn ang="0">
                    <a:pos x="792" y="398"/>
                  </a:cxn>
                  <a:cxn ang="0">
                    <a:pos x="584" y="438"/>
                  </a:cxn>
                  <a:cxn ang="0">
                    <a:pos x="382" y="474"/>
                  </a:cxn>
                  <a:cxn ang="0">
                    <a:pos x="188" y="508"/>
                  </a:cxn>
                  <a:cxn ang="0">
                    <a:pos x="0" y="538"/>
                  </a:cxn>
                  <a:cxn ang="0">
                    <a:pos x="0" y="538"/>
                  </a:cxn>
                  <a:cxn ang="0">
                    <a:pos x="130" y="556"/>
                  </a:cxn>
                  <a:cxn ang="0">
                    <a:pos x="254" y="572"/>
                  </a:cxn>
                  <a:cxn ang="0">
                    <a:pos x="374" y="586"/>
                  </a:cxn>
                  <a:cxn ang="0">
                    <a:pos x="492" y="598"/>
                  </a:cxn>
                  <a:cxn ang="0">
                    <a:pos x="606" y="610"/>
                  </a:cxn>
                  <a:cxn ang="0">
                    <a:pos x="716" y="618"/>
                  </a:cxn>
                  <a:cxn ang="0">
                    <a:pos x="822" y="626"/>
                  </a:cxn>
                  <a:cxn ang="0">
                    <a:pos x="926" y="632"/>
                  </a:cxn>
                  <a:cxn ang="0">
                    <a:pos x="1028" y="636"/>
                  </a:cxn>
                  <a:cxn ang="0">
                    <a:pos x="1126" y="638"/>
                  </a:cxn>
                  <a:cxn ang="0">
                    <a:pos x="1220" y="640"/>
                  </a:cxn>
                  <a:cxn ang="0">
                    <a:pos x="1312" y="640"/>
                  </a:cxn>
                  <a:cxn ang="0">
                    <a:pos x="1402" y="638"/>
                  </a:cxn>
                  <a:cxn ang="0">
                    <a:pos x="1490" y="636"/>
                  </a:cxn>
                  <a:cxn ang="0">
                    <a:pos x="1574" y="632"/>
                  </a:cxn>
                  <a:cxn ang="0">
                    <a:pos x="1656" y="626"/>
                  </a:cxn>
                  <a:cxn ang="0">
                    <a:pos x="1734" y="620"/>
                  </a:cxn>
                  <a:cxn ang="0">
                    <a:pos x="1812" y="612"/>
                  </a:cxn>
                  <a:cxn ang="0">
                    <a:pos x="1886" y="602"/>
                  </a:cxn>
                  <a:cxn ang="0">
                    <a:pos x="1960" y="592"/>
                  </a:cxn>
                  <a:cxn ang="0">
                    <a:pos x="2030" y="580"/>
                  </a:cxn>
                  <a:cxn ang="0">
                    <a:pos x="2100" y="568"/>
                  </a:cxn>
                  <a:cxn ang="0">
                    <a:pos x="2166" y="554"/>
                  </a:cxn>
                  <a:cxn ang="0">
                    <a:pos x="2232" y="540"/>
                  </a:cxn>
                  <a:cxn ang="0">
                    <a:pos x="2296" y="524"/>
                  </a:cxn>
                  <a:cxn ang="0">
                    <a:pos x="2358" y="508"/>
                  </a:cxn>
                  <a:cxn ang="0">
                    <a:pos x="2418" y="490"/>
                  </a:cxn>
                  <a:cxn ang="0">
                    <a:pos x="2478" y="472"/>
                  </a:cxn>
                  <a:cxn ang="0">
                    <a:pos x="2592" y="432"/>
                  </a:cxn>
                  <a:cxn ang="0">
                    <a:pos x="2702" y="390"/>
                  </a:cxn>
                  <a:cxn ang="0">
                    <a:pos x="2702" y="390"/>
                  </a:cxn>
                  <a:cxn ang="0">
                    <a:pos x="2706" y="388"/>
                  </a:cxn>
                  <a:cxn ang="0">
                    <a:pos x="2706" y="388"/>
                  </a:cxn>
                  <a:cxn ang="0">
                    <a:pos x="2706" y="0"/>
                  </a:cxn>
                  <a:cxn ang="0">
                    <a:pos x="2706" y="0"/>
                  </a:cxn>
                  <a:cxn ang="0">
                    <a:pos x="2700" y="0"/>
                  </a:cxn>
                  <a:cxn ang="0">
                    <a:pos x="2700" y="0"/>
                  </a:cxn>
                </a:cxnLst>
                <a:rect l="0" t="0" r="r" b="b"/>
                <a:pathLst>
                  <a:path w="2706" h="640">
                    <a:moveTo>
                      <a:pt x="2700" y="0"/>
                    </a:moveTo>
                    <a:lnTo>
                      <a:pt x="2700" y="0"/>
                    </a:lnTo>
                    <a:lnTo>
                      <a:pt x="2586" y="18"/>
                    </a:lnTo>
                    <a:lnTo>
                      <a:pt x="2470" y="38"/>
                    </a:lnTo>
                    <a:lnTo>
                      <a:pt x="2352" y="60"/>
                    </a:lnTo>
                    <a:lnTo>
                      <a:pt x="2230" y="82"/>
                    </a:lnTo>
                    <a:lnTo>
                      <a:pt x="2106" y="108"/>
                    </a:lnTo>
                    <a:lnTo>
                      <a:pt x="1978" y="134"/>
                    </a:lnTo>
                    <a:lnTo>
                      <a:pt x="1848" y="164"/>
                    </a:lnTo>
                    <a:lnTo>
                      <a:pt x="1714" y="194"/>
                    </a:lnTo>
                    <a:lnTo>
                      <a:pt x="1714" y="194"/>
                    </a:lnTo>
                    <a:lnTo>
                      <a:pt x="1472" y="252"/>
                    </a:lnTo>
                    <a:lnTo>
                      <a:pt x="1236" y="304"/>
                    </a:lnTo>
                    <a:lnTo>
                      <a:pt x="1010" y="352"/>
                    </a:lnTo>
                    <a:lnTo>
                      <a:pt x="792" y="398"/>
                    </a:lnTo>
                    <a:lnTo>
                      <a:pt x="584" y="438"/>
                    </a:lnTo>
                    <a:lnTo>
                      <a:pt x="382" y="474"/>
                    </a:lnTo>
                    <a:lnTo>
                      <a:pt x="188" y="508"/>
                    </a:lnTo>
                    <a:lnTo>
                      <a:pt x="0" y="538"/>
                    </a:lnTo>
                    <a:lnTo>
                      <a:pt x="0" y="538"/>
                    </a:lnTo>
                    <a:lnTo>
                      <a:pt x="130" y="556"/>
                    </a:lnTo>
                    <a:lnTo>
                      <a:pt x="254" y="572"/>
                    </a:lnTo>
                    <a:lnTo>
                      <a:pt x="374" y="586"/>
                    </a:lnTo>
                    <a:lnTo>
                      <a:pt x="492" y="598"/>
                    </a:lnTo>
                    <a:lnTo>
                      <a:pt x="606" y="610"/>
                    </a:lnTo>
                    <a:lnTo>
                      <a:pt x="716" y="618"/>
                    </a:lnTo>
                    <a:lnTo>
                      <a:pt x="822" y="626"/>
                    </a:lnTo>
                    <a:lnTo>
                      <a:pt x="926" y="632"/>
                    </a:lnTo>
                    <a:lnTo>
                      <a:pt x="1028" y="636"/>
                    </a:lnTo>
                    <a:lnTo>
                      <a:pt x="1126" y="638"/>
                    </a:lnTo>
                    <a:lnTo>
                      <a:pt x="1220" y="640"/>
                    </a:lnTo>
                    <a:lnTo>
                      <a:pt x="1312" y="640"/>
                    </a:lnTo>
                    <a:lnTo>
                      <a:pt x="1402" y="638"/>
                    </a:lnTo>
                    <a:lnTo>
                      <a:pt x="1490" y="636"/>
                    </a:lnTo>
                    <a:lnTo>
                      <a:pt x="1574" y="632"/>
                    </a:lnTo>
                    <a:lnTo>
                      <a:pt x="1656" y="626"/>
                    </a:lnTo>
                    <a:lnTo>
                      <a:pt x="1734" y="620"/>
                    </a:lnTo>
                    <a:lnTo>
                      <a:pt x="1812" y="612"/>
                    </a:lnTo>
                    <a:lnTo>
                      <a:pt x="1886" y="602"/>
                    </a:lnTo>
                    <a:lnTo>
                      <a:pt x="1960" y="592"/>
                    </a:lnTo>
                    <a:lnTo>
                      <a:pt x="2030" y="580"/>
                    </a:lnTo>
                    <a:lnTo>
                      <a:pt x="2100" y="568"/>
                    </a:lnTo>
                    <a:lnTo>
                      <a:pt x="2166" y="554"/>
                    </a:lnTo>
                    <a:lnTo>
                      <a:pt x="2232" y="540"/>
                    </a:lnTo>
                    <a:lnTo>
                      <a:pt x="2296" y="524"/>
                    </a:lnTo>
                    <a:lnTo>
                      <a:pt x="2358" y="508"/>
                    </a:lnTo>
                    <a:lnTo>
                      <a:pt x="2418" y="490"/>
                    </a:lnTo>
                    <a:lnTo>
                      <a:pt x="2478" y="472"/>
                    </a:lnTo>
                    <a:lnTo>
                      <a:pt x="2592" y="432"/>
                    </a:lnTo>
                    <a:lnTo>
                      <a:pt x="2702" y="390"/>
                    </a:lnTo>
                    <a:lnTo>
                      <a:pt x="2702" y="390"/>
                    </a:lnTo>
                    <a:lnTo>
                      <a:pt x="2706" y="388"/>
                    </a:lnTo>
                    <a:lnTo>
                      <a:pt x="2706" y="388"/>
                    </a:lnTo>
                    <a:lnTo>
                      <a:pt x="2706" y="0"/>
                    </a:lnTo>
                    <a:lnTo>
                      <a:pt x="2706" y="0"/>
                    </a:lnTo>
                    <a:lnTo>
                      <a:pt x="2700" y="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chemeClr val="bg2">
                  <a:alpha val="29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8"/>
              <p:cNvSpPr>
                <a:spLocks/>
              </p:cNvSpPr>
              <p:nvPr/>
            </p:nvSpPr>
            <p:spPr bwMode="hidden">
              <a:xfrm>
                <a:off x="-309563" y="4318000"/>
                <a:ext cx="8280401" cy="1209675"/>
              </a:xfrm>
              <a:custGeom>
                <a:avLst/>
                <a:gdLst/>
                <a:ahLst/>
                <a:cxnLst>
                  <a:cxn ang="0">
                    <a:pos x="5216" y="714"/>
                  </a:cxn>
                  <a:cxn ang="0">
                    <a:pos x="4984" y="686"/>
                  </a:cxn>
                  <a:cxn ang="0">
                    <a:pos x="4478" y="610"/>
                  </a:cxn>
                  <a:cxn ang="0">
                    <a:pos x="3914" y="508"/>
                  </a:cxn>
                  <a:cxn ang="0">
                    <a:pos x="3286" y="374"/>
                  </a:cxn>
                  <a:cxn ang="0">
                    <a:pos x="2946" y="296"/>
                  </a:cxn>
                  <a:cxn ang="0">
                    <a:pos x="2682" y="236"/>
                  </a:cxn>
                  <a:cxn ang="0">
                    <a:pos x="2430" y="184"/>
                  </a:cxn>
                  <a:cxn ang="0">
                    <a:pos x="2190" y="140"/>
                  </a:cxn>
                  <a:cxn ang="0">
                    <a:pos x="1960" y="102"/>
                  </a:cxn>
                  <a:cxn ang="0">
                    <a:pos x="1740" y="72"/>
                  </a:cxn>
                  <a:cxn ang="0">
                    <a:pos x="1334" y="28"/>
                  </a:cxn>
                  <a:cxn ang="0">
                    <a:pos x="970" y="4"/>
                  </a:cxn>
                  <a:cxn ang="0">
                    <a:pos x="644" y="0"/>
                  </a:cxn>
                  <a:cxn ang="0">
                    <a:pos x="358" y="10"/>
                  </a:cxn>
                  <a:cxn ang="0">
                    <a:pos x="110" y="32"/>
                  </a:cxn>
                  <a:cxn ang="0">
                    <a:pos x="0" y="48"/>
                  </a:cxn>
                  <a:cxn ang="0">
                    <a:pos x="314" y="86"/>
                  </a:cxn>
                  <a:cxn ang="0">
                    <a:pos x="652" y="140"/>
                  </a:cxn>
                  <a:cxn ang="0">
                    <a:pos x="1014" y="210"/>
                  </a:cxn>
                  <a:cxn ang="0">
                    <a:pos x="1402" y="296"/>
                  </a:cxn>
                  <a:cxn ang="0">
                    <a:pos x="1756" y="378"/>
                  </a:cxn>
                  <a:cxn ang="0">
                    <a:pos x="2408" y="516"/>
                  </a:cxn>
                  <a:cxn ang="0">
                    <a:pos x="2708" y="572"/>
                  </a:cxn>
                  <a:cxn ang="0">
                    <a:pos x="2992" y="620"/>
                  </a:cxn>
                  <a:cxn ang="0">
                    <a:pos x="3260" y="662"/>
                  </a:cxn>
                  <a:cxn ang="0">
                    <a:pos x="3512" y="694"/>
                  </a:cxn>
                  <a:cxn ang="0">
                    <a:pos x="3750" y="722"/>
                  </a:cxn>
                  <a:cxn ang="0">
                    <a:pos x="3974" y="740"/>
                  </a:cxn>
                  <a:cxn ang="0">
                    <a:pos x="4184" y="754"/>
                  </a:cxn>
                  <a:cxn ang="0">
                    <a:pos x="4384" y="762"/>
                  </a:cxn>
                  <a:cxn ang="0">
                    <a:pos x="4570" y="762"/>
                  </a:cxn>
                  <a:cxn ang="0">
                    <a:pos x="4746" y="758"/>
                  </a:cxn>
                  <a:cxn ang="0">
                    <a:pos x="4912" y="748"/>
                  </a:cxn>
                  <a:cxn ang="0">
                    <a:pos x="5068" y="732"/>
                  </a:cxn>
                  <a:cxn ang="0">
                    <a:pos x="5216" y="714"/>
                  </a:cxn>
                </a:cxnLst>
                <a:rect l="0" t="0" r="r" b="b"/>
                <a:pathLst>
                  <a:path w="5216" h="762">
                    <a:moveTo>
                      <a:pt x="5216" y="714"/>
                    </a:moveTo>
                    <a:lnTo>
                      <a:pt x="5216" y="714"/>
                    </a:lnTo>
                    <a:lnTo>
                      <a:pt x="5102" y="700"/>
                    </a:lnTo>
                    <a:lnTo>
                      <a:pt x="4984" y="686"/>
                    </a:lnTo>
                    <a:lnTo>
                      <a:pt x="4738" y="652"/>
                    </a:lnTo>
                    <a:lnTo>
                      <a:pt x="4478" y="610"/>
                    </a:lnTo>
                    <a:lnTo>
                      <a:pt x="4204" y="564"/>
                    </a:lnTo>
                    <a:lnTo>
                      <a:pt x="3914" y="508"/>
                    </a:lnTo>
                    <a:lnTo>
                      <a:pt x="3608" y="446"/>
                    </a:lnTo>
                    <a:lnTo>
                      <a:pt x="3286" y="374"/>
                    </a:lnTo>
                    <a:lnTo>
                      <a:pt x="2946" y="296"/>
                    </a:lnTo>
                    <a:lnTo>
                      <a:pt x="2946" y="296"/>
                    </a:lnTo>
                    <a:lnTo>
                      <a:pt x="2812" y="266"/>
                    </a:lnTo>
                    <a:lnTo>
                      <a:pt x="2682" y="236"/>
                    </a:lnTo>
                    <a:lnTo>
                      <a:pt x="2556" y="210"/>
                    </a:lnTo>
                    <a:lnTo>
                      <a:pt x="2430" y="184"/>
                    </a:lnTo>
                    <a:lnTo>
                      <a:pt x="2308" y="162"/>
                    </a:lnTo>
                    <a:lnTo>
                      <a:pt x="2190" y="140"/>
                    </a:lnTo>
                    <a:lnTo>
                      <a:pt x="2074" y="120"/>
                    </a:lnTo>
                    <a:lnTo>
                      <a:pt x="1960" y="102"/>
                    </a:lnTo>
                    <a:lnTo>
                      <a:pt x="1850" y="86"/>
                    </a:lnTo>
                    <a:lnTo>
                      <a:pt x="1740" y="72"/>
                    </a:lnTo>
                    <a:lnTo>
                      <a:pt x="1532" y="46"/>
                    </a:lnTo>
                    <a:lnTo>
                      <a:pt x="1334" y="28"/>
                    </a:lnTo>
                    <a:lnTo>
                      <a:pt x="1148" y="14"/>
                    </a:lnTo>
                    <a:lnTo>
                      <a:pt x="970" y="4"/>
                    </a:lnTo>
                    <a:lnTo>
                      <a:pt x="802" y="0"/>
                    </a:lnTo>
                    <a:lnTo>
                      <a:pt x="644" y="0"/>
                    </a:lnTo>
                    <a:lnTo>
                      <a:pt x="496" y="4"/>
                    </a:lnTo>
                    <a:lnTo>
                      <a:pt x="358" y="10"/>
                    </a:lnTo>
                    <a:lnTo>
                      <a:pt x="230" y="20"/>
                    </a:lnTo>
                    <a:lnTo>
                      <a:pt x="110" y="3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54" y="66"/>
                    </a:lnTo>
                    <a:lnTo>
                      <a:pt x="314" y="86"/>
                    </a:lnTo>
                    <a:lnTo>
                      <a:pt x="480" y="112"/>
                    </a:lnTo>
                    <a:lnTo>
                      <a:pt x="652" y="140"/>
                    </a:lnTo>
                    <a:lnTo>
                      <a:pt x="830" y="174"/>
                    </a:lnTo>
                    <a:lnTo>
                      <a:pt x="1014" y="210"/>
                    </a:lnTo>
                    <a:lnTo>
                      <a:pt x="1206" y="250"/>
                    </a:lnTo>
                    <a:lnTo>
                      <a:pt x="1402" y="296"/>
                    </a:lnTo>
                    <a:lnTo>
                      <a:pt x="1402" y="296"/>
                    </a:lnTo>
                    <a:lnTo>
                      <a:pt x="1756" y="378"/>
                    </a:lnTo>
                    <a:lnTo>
                      <a:pt x="2092" y="450"/>
                    </a:lnTo>
                    <a:lnTo>
                      <a:pt x="2408" y="516"/>
                    </a:lnTo>
                    <a:lnTo>
                      <a:pt x="2562" y="544"/>
                    </a:lnTo>
                    <a:lnTo>
                      <a:pt x="2708" y="572"/>
                    </a:lnTo>
                    <a:lnTo>
                      <a:pt x="2852" y="598"/>
                    </a:lnTo>
                    <a:lnTo>
                      <a:pt x="2992" y="620"/>
                    </a:lnTo>
                    <a:lnTo>
                      <a:pt x="3128" y="642"/>
                    </a:lnTo>
                    <a:lnTo>
                      <a:pt x="3260" y="662"/>
                    </a:lnTo>
                    <a:lnTo>
                      <a:pt x="3388" y="678"/>
                    </a:lnTo>
                    <a:lnTo>
                      <a:pt x="3512" y="694"/>
                    </a:lnTo>
                    <a:lnTo>
                      <a:pt x="3632" y="708"/>
                    </a:lnTo>
                    <a:lnTo>
                      <a:pt x="3750" y="722"/>
                    </a:lnTo>
                    <a:lnTo>
                      <a:pt x="3864" y="732"/>
                    </a:lnTo>
                    <a:lnTo>
                      <a:pt x="3974" y="740"/>
                    </a:lnTo>
                    <a:lnTo>
                      <a:pt x="4080" y="748"/>
                    </a:lnTo>
                    <a:lnTo>
                      <a:pt x="4184" y="754"/>
                    </a:lnTo>
                    <a:lnTo>
                      <a:pt x="4286" y="758"/>
                    </a:lnTo>
                    <a:lnTo>
                      <a:pt x="4384" y="762"/>
                    </a:lnTo>
                    <a:lnTo>
                      <a:pt x="4478" y="762"/>
                    </a:lnTo>
                    <a:lnTo>
                      <a:pt x="4570" y="762"/>
                    </a:lnTo>
                    <a:lnTo>
                      <a:pt x="4660" y="760"/>
                    </a:lnTo>
                    <a:lnTo>
                      <a:pt x="4746" y="758"/>
                    </a:lnTo>
                    <a:lnTo>
                      <a:pt x="4830" y="754"/>
                    </a:lnTo>
                    <a:lnTo>
                      <a:pt x="4912" y="748"/>
                    </a:lnTo>
                    <a:lnTo>
                      <a:pt x="4992" y="740"/>
                    </a:lnTo>
                    <a:lnTo>
                      <a:pt x="5068" y="732"/>
                    </a:lnTo>
                    <a:lnTo>
                      <a:pt x="5144" y="724"/>
                    </a:lnTo>
                    <a:lnTo>
                      <a:pt x="5216" y="714"/>
                    </a:lnTo>
                    <a:lnTo>
                      <a:pt x="5216" y="714"/>
                    </a:lnTo>
                    <a:close/>
                  </a:path>
                </a:pathLst>
              </a:custGeom>
              <a:solidFill>
                <a:schemeClr val="bg2">
                  <a:alpha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2"/>
              <p:cNvSpPr>
                <a:spLocks/>
              </p:cNvSpPr>
              <p:nvPr/>
            </p:nvSpPr>
            <p:spPr bwMode="hidden">
              <a:xfrm>
                <a:off x="3175" y="4335463"/>
                <a:ext cx="8166100" cy="110172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70"/>
                  </a:cxn>
                  <a:cxn ang="0">
                    <a:pos x="18" y="66"/>
                  </a:cxn>
                  <a:cxn ang="0">
                    <a:pos x="72" y="56"/>
                  </a:cxn>
                  <a:cxn ang="0">
                    <a:pos x="164" y="42"/>
                  </a:cxn>
                  <a:cxn ang="0">
                    <a:pos x="224" y="34"/>
                  </a:cxn>
                  <a:cxn ang="0">
                    <a:pos x="294" y="26"/>
                  </a:cxn>
                  <a:cxn ang="0">
                    <a:pos x="372" y="20"/>
                  </a:cxn>
                  <a:cxn ang="0">
                    <a:pos x="462" y="14"/>
                  </a:cxn>
                  <a:cxn ang="0">
                    <a:pos x="560" y="8"/>
                  </a:cxn>
                  <a:cxn ang="0">
                    <a:pos x="670" y="4"/>
                  </a:cxn>
                  <a:cxn ang="0">
                    <a:pos x="790" y="2"/>
                  </a:cxn>
                  <a:cxn ang="0">
                    <a:pos x="920" y="0"/>
                  </a:cxn>
                  <a:cxn ang="0">
                    <a:pos x="1060" y="2"/>
                  </a:cxn>
                  <a:cxn ang="0">
                    <a:pos x="1210" y="6"/>
                  </a:cxn>
                  <a:cxn ang="0">
                    <a:pos x="1372" y="14"/>
                  </a:cxn>
                  <a:cxn ang="0">
                    <a:pos x="1544" y="24"/>
                  </a:cxn>
                  <a:cxn ang="0">
                    <a:pos x="1726" y="40"/>
                  </a:cxn>
                  <a:cxn ang="0">
                    <a:pos x="1920" y="58"/>
                  </a:cxn>
                  <a:cxn ang="0">
                    <a:pos x="2126" y="80"/>
                  </a:cxn>
                  <a:cxn ang="0">
                    <a:pos x="2342" y="106"/>
                  </a:cxn>
                  <a:cxn ang="0">
                    <a:pos x="2570" y="138"/>
                  </a:cxn>
                  <a:cxn ang="0">
                    <a:pos x="2808" y="174"/>
                  </a:cxn>
                  <a:cxn ang="0">
                    <a:pos x="3058" y="216"/>
                  </a:cxn>
                  <a:cxn ang="0">
                    <a:pos x="3320" y="266"/>
                  </a:cxn>
                  <a:cxn ang="0">
                    <a:pos x="3594" y="320"/>
                  </a:cxn>
                  <a:cxn ang="0">
                    <a:pos x="3880" y="380"/>
                  </a:cxn>
                  <a:cxn ang="0">
                    <a:pos x="4178" y="448"/>
                  </a:cxn>
                  <a:cxn ang="0">
                    <a:pos x="4488" y="522"/>
                  </a:cxn>
                  <a:cxn ang="0">
                    <a:pos x="4810" y="604"/>
                  </a:cxn>
                  <a:cxn ang="0">
                    <a:pos x="5144" y="694"/>
                  </a:cxn>
                </a:cxnLst>
                <a:rect l="0" t="0" r="r" b="b"/>
                <a:pathLst>
                  <a:path w="5144" h="694">
                    <a:moveTo>
                      <a:pt x="0" y="70"/>
                    </a:moveTo>
                    <a:lnTo>
                      <a:pt x="0" y="70"/>
                    </a:lnTo>
                    <a:lnTo>
                      <a:pt x="18" y="66"/>
                    </a:lnTo>
                    <a:lnTo>
                      <a:pt x="72" y="56"/>
                    </a:lnTo>
                    <a:lnTo>
                      <a:pt x="164" y="42"/>
                    </a:lnTo>
                    <a:lnTo>
                      <a:pt x="224" y="34"/>
                    </a:lnTo>
                    <a:lnTo>
                      <a:pt x="294" y="26"/>
                    </a:lnTo>
                    <a:lnTo>
                      <a:pt x="372" y="20"/>
                    </a:lnTo>
                    <a:lnTo>
                      <a:pt x="462" y="14"/>
                    </a:lnTo>
                    <a:lnTo>
                      <a:pt x="560" y="8"/>
                    </a:lnTo>
                    <a:lnTo>
                      <a:pt x="670" y="4"/>
                    </a:lnTo>
                    <a:lnTo>
                      <a:pt x="790" y="2"/>
                    </a:lnTo>
                    <a:lnTo>
                      <a:pt x="920" y="0"/>
                    </a:lnTo>
                    <a:lnTo>
                      <a:pt x="1060" y="2"/>
                    </a:lnTo>
                    <a:lnTo>
                      <a:pt x="1210" y="6"/>
                    </a:lnTo>
                    <a:lnTo>
                      <a:pt x="1372" y="14"/>
                    </a:lnTo>
                    <a:lnTo>
                      <a:pt x="1544" y="24"/>
                    </a:lnTo>
                    <a:lnTo>
                      <a:pt x="1726" y="40"/>
                    </a:lnTo>
                    <a:lnTo>
                      <a:pt x="1920" y="58"/>
                    </a:lnTo>
                    <a:lnTo>
                      <a:pt x="2126" y="80"/>
                    </a:lnTo>
                    <a:lnTo>
                      <a:pt x="2342" y="106"/>
                    </a:lnTo>
                    <a:lnTo>
                      <a:pt x="2570" y="138"/>
                    </a:lnTo>
                    <a:lnTo>
                      <a:pt x="2808" y="174"/>
                    </a:lnTo>
                    <a:lnTo>
                      <a:pt x="3058" y="216"/>
                    </a:lnTo>
                    <a:lnTo>
                      <a:pt x="3320" y="266"/>
                    </a:lnTo>
                    <a:lnTo>
                      <a:pt x="3594" y="320"/>
                    </a:lnTo>
                    <a:lnTo>
                      <a:pt x="3880" y="380"/>
                    </a:lnTo>
                    <a:lnTo>
                      <a:pt x="4178" y="448"/>
                    </a:lnTo>
                    <a:lnTo>
                      <a:pt x="4488" y="522"/>
                    </a:lnTo>
                    <a:lnTo>
                      <a:pt x="4810" y="604"/>
                    </a:lnTo>
                    <a:lnTo>
                      <a:pt x="5144" y="694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4156075" y="4316413"/>
                <a:ext cx="4940300" cy="927100"/>
              </a:xfrm>
              <a:custGeom>
                <a:avLst/>
                <a:gdLst/>
                <a:ahLst/>
                <a:cxnLst>
                  <a:cxn ang="0">
                    <a:pos x="0" y="584"/>
                  </a:cxn>
                  <a:cxn ang="0">
                    <a:pos x="0" y="584"/>
                  </a:cxn>
                  <a:cxn ang="0">
                    <a:pos x="90" y="560"/>
                  </a:cxn>
                  <a:cxn ang="0">
                    <a:pos x="336" y="498"/>
                  </a:cxn>
                  <a:cxn ang="0">
                    <a:pos x="506" y="456"/>
                  </a:cxn>
                  <a:cxn ang="0">
                    <a:pos x="702" y="410"/>
                  </a:cxn>
                  <a:cxn ang="0">
                    <a:pos x="920" y="360"/>
                  </a:cxn>
                  <a:cxn ang="0">
                    <a:pos x="1154" y="306"/>
                  </a:cxn>
                  <a:cxn ang="0">
                    <a:pos x="1402" y="254"/>
                  </a:cxn>
                  <a:cxn ang="0">
                    <a:pos x="1656" y="202"/>
                  </a:cxn>
                  <a:cxn ang="0">
                    <a:pos x="1916" y="154"/>
                  </a:cxn>
                  <a:cxn ang="0">
                    <a:pos x="2174" y="108"/>
                  </a:cxn>
                  <a:cxn ang="0">
                    <a:pos x="2302" y="88"/>
                  </a:cxn>
                  <a:cxn ang="0">
                    <a:pos x="2426" y="68"/>
                  </a:cxn>
                  <a:cxn ang="0">
                    <a:pos x="2550" y="52"/>
                  </a:cxn>
                  <a:cxn ang="0">
                    <a:pos x="2670" y="36"/>
                  </a:cxn>
                  <a:cxn ang="0">
                    <a:pos x="2788" y="24"/>
                  </a:cxn>
                  <a:cxn ang="0">
                    <a:pos x="2900" y="14"/>
                  </a:cxn>
                  <a:cxn ang="0">
                    <a:pos x="3008" y="6"/>
                  </a:cxn>
                  <a:cxn ang="0">
                    <a:pos x="3112" y="0"/>
                  </a:cxn>
                </a:cxnLst>
                <a:rect l="0" t="0" r="r" b="b"/>
                <a:pathLst>
                  <a:path w="3112" h="584">
                    <a:moveTo>
                      <a:pt x="0" y="584"/>
                    </a:moveTo>
                    <a:lnTo>
                      <a:pt x="0" y="584"/>
                    </a:lnTo>
                    <a:lnTo>
                      <a:pt x="90" y="560"/>
                    </a:lnTo>
                    <a:lnTo>
                      <a:pt x="336" y="498"/>
                    </a:lnTo>
                    <a:lnTo>
                      <a:pt x="506" y="456"/>
                    </a:lnTo>
                    <a:lnTo>
                      <a:pt x="702" y="410"/>
                    </a:lnTo>
                    <a:lnTo>
                      <a:pt x="920" y="360"/>
                    </a:lnTo>
                    <a:lnTo>
                      <a:pt x="1154" y="306"/>
                    </a:lnTo>
                    <a:lnTo>
                      <a:pt x="1402" y="254"/>
                    </a:lnTo>
                    <a:lnTo>
                      <a:pt x="1656" y="202"/>
                    </a:lnTo>
                    <a:lnTo>
                      <a:pt x="1916" y="154"/>
                    </a:lnTo>
                    <a:lnTo>
                      <a:pt x="2174" y="108"/>
                    </a:lnTo>
                    <a:lnTo>
                      <a:pt x="2302" y="88"/>
                    </a:lnTo>
                    <a:lnTo>
                      <a:pt x="2426" y="68"/>
                    </a:lnTo>
                    <a:lnTo>
                      <a:pt x="2550" y="52"/>
                    </a:lnTo>
                    <a:lnTo>
                      <a:pt x="2670" y="36"/>
                    </a:lnTo>
                    <a:lnTo>
                      <a:pt x="2788" y="24"/>
                    </a:lnTo>
                    <a:lnTo>
                      <a:pt x="2900" y="14"/>
                    </a:lnTo>
                    <a:lnTo>
                      <a:pt x="3008" y="6"/>
                    </a:lnTo>
                    <a:lnTo>
                      <a:pt x="3112" y="0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21" name="Freeform 10"/>
              <p:cNvSpPr>
                <a:spLocks/>
              </p:cNvSpPr>
              <p:nvPr/>
            </p:nvSpPr>
            <p:spPr bwMode="hidden">
              <a:xfrm>
                <a:off x="-3905251" y="4294188"/>
                <a:ext cx="13027839" cy="1892300"/>
              </a:xfrm>
              <a:custGeom>
                <a:avLst/>
                <a:gdLst/>
                <a:ahLst/>
                <a:cxnLst>
                  <a:cxn ang="0">
                    <a:pos x="8192" y="512"/>
                  </a:cxn>
                  <a:cxn ang="0">
                    <a:pos x="8040" y="570"/>
                  </a:cxn>
                  <a:cxn ang="0">
                    <a:pos x="7878" y="620"/>
                  </a:cxn>
                  <a:cxn ang="0">
                    <a:pos x="7706" y="666"/>
                  </a:cxn>
                  <a:cxn ang="0">
                    <a:pos x="7522" y="702"/>
                  </a:cxn>
                  <a:cxn ang="0">
                    <a:pos x="7322" y="730"/>
                  </a:cxn>
                  <a:cxn ang="0">
                    <a:pos x="7106" y="750"/>
                  </a:cxn>
                  <a:cxn ang="0">
                    <a:pos x="6872" y="762"/>
                  </a:cxn>
                  <a:cxn ang="0">
                    <a:pos x="6618" y="760"/>
                  </a:cxn>
                  <a:cxn ang="0">
                    <a:pos x="6342" y="750"/>
                  </a:cxn>
                  <a:cxn ang="0">
                    <a:pos x="6042" y="726"/>
                  </a:cxn>
                  <a:cxn ang="0">
                    <a:pos x="5716" y="690"/>
                  </a:cxn>
                  <a:cxn ang="0">
                    <a:pos x="5364" y="642"/>
                  </a:cxn>
                  <a:cxn ang="0">
                    <a:pos x="4982" y="578"/>
                  </a:cxn>
                  <a:cxn ang="0">
                    <a:pos x="4568" y="500"/>
                  </a:cxn>
                  <a:cxn ang="0">
                    <a:pos x="4122" y="406"/>
                  </a:cxn>
                  <a:cxn ang="0">
                    <a:pos x="3640" y="296"/>
                  </a:cxn>
                  <a:cxn ang="0">
                    <a:pos x="3396" y="240"/>
                  </a:cxn>
                  <a:cxn ang="0">
                    <a:pos x="2934" y="148"/>
                  </a:cxn>
                  <a:cxn ang="0">
                    <a:pos x="2512" y="82"/>
                  </a:cxn>
                  <a:cxn ang="0">
                    <a:pos x="2126" y="36"/>
                  </a:cxn>
                  <a:cxn ang="0">
                    <a:pos x="1776" y="10"/>
                  </a:cxn>
                  <a:cxn ang="0">
                    <a:pos x="1462" y="0"/>
                  </a:cxn>
                  <a:cxn ang="0">
                    <a:pos x="1182" y="4"/>
                  </a:cxn>
                  <a:cxn ang="0">
                    <a:pos x="934" y="20"/>
                  </a:cxn>
                  <a:cxn ang="0">
                    <a:pos x="716" y="44"/>
                  </a:cxn>
                  <a:cxn ang="0">
                    <a:pos x="530" y="74"/>
                  </a:cxn>
                  <a:cxn ang="0">
                    <a:pos x="374" y="108"/>
                  </a:cxn>
                  <a:cxn ang="0">
                    <a:pos x="248" y="144"/>
                  </a:cxn>
                  <a:cxn ang="0">
                    <a:pos x="148" y="176"/>
                  </a:cxn>
                  <a:cxn ang="0">
                    <a:pos x="48" y="216"/>
                  </a:cxn>
                  <a:cxn ang="0">
                    <a:pos x="0" y="240"/>
                  </a:cxn>
                  <a:cxn ang="0">
                    <a:pos x="8192" y="1192"/>
                  </a:cxn>
                  <a:cxn ang="0">
                    <a:pos x="8196" y="1186"/>
                  </a:cxn>
                  <a:cxn ang="0">
                    <a:pos x="8196" y="510"/>
                  </a:cxn>
                  <a:cxn ang="0">
                    <a:pos x="8192" y="512"/>
                  </a:cxn>
                </a:cxnLst>
                <a:rect l="0" t="0" r="r" b="b"/>
                <a:pathLst>
                  <a:path w="8196" h="1192">
                    <a:moveTo>
                      <a:pt x="8192" y="512"/>
                    </a:moveTo>
                    <a:lnTo>
                      <a:pt x="8192" y="512"/>
                    </a:lnTo>
                    <a:lnTo>
                      <a:pt x="8116" y="542"/>
                    </a:lnTo>
                    <a:lnTo>
                      <a:pt x="8040" y="570"/>
                    </a:lnTo>
                    <a:lnTo>
                      <a:pt x="7960" y="596"/>
                    </a:lnTo>
                    <a:lnTo>
                      <a:pt x="7878" y="620"/>
                    </a:lnTo>
                    <a:lnTo>
                      <a:pt x="7794" y="644"/>
                    </a:lnTo>
                    <a:lnTo>
                      <a:pt x="7706" y="666"/>
                    </a:lnTo>
                    <a:lnTo>
                      <a:pt x="7616" y="684"/>
                    </a:lnTo>
                    <a:lnTo>
                      <a:pt x="7522" y="702"/>
                    </a:lnTo>
                    <a:lnTo>
                      <a:pt x="7424" y="718"/>
                    </a:lnTo>
                    <a:lnTo>
                      <a:pt x="7322" y="730"/>
                    </a:lnTo>
                    <a:lnTo>
                      <a:pt x="7216" y="742"/>
                    </a:lnTo>
                    <a:lnTo>
                      <a:pt x="7106" y="750"/>
                    </a:lnTo>
                    <a:lnTo>
                      <a:pt x="6992" y="758"/>
                    </a:lnTo>
                    <a:lnTo>
                      <a:pt x="6872" y="762"/>
                    </a:lnTo>
                    <a:lnTo>
                      <a:pt x="6748" y="762"/>
                    </a:lnTo>
                    <a:lnTo>
                      <a:pt x="6618" y="760"/>
                    </a:lnTo>
                    <a:lnTo>
                      <a:pt x="6482" y="756"/>
                    </a:lnTo>
                    <a:lnTo>
                      <a:pt x="6342" y="750"/>
                    </a:lnTo>
                    <a:lnTo>
                      <a:pt x="6196" y="740"/>
                    </a:lnTo>
                    <a:lnTo>
                      <a:pt x="6042" y="726"/>
                    </a:lnTo>
                    <a:lnTo>
                      <a:pt x="5882" y="710"/>
                    </a:lnTo>
                    <a:lnTo>
                      <a:pt x="5716" y="690"/>
                    </a:lnTo>
                    <a:lnTo>
                      <a:pt x="5544" y="668"/>
                    </a:lnTo>
                    <a:lnTo>
                      <a:pt x="5364" y="642"/>
                    </a:lnTo>
                    <a:lnTo>
                      <a:pt x="5176" y="612"/>
                    </a:lnTo>
                    <a:lnTo>
                      <a:pt x="4982" y="578"/>
                    </a:lnTo>
                    <a:lnTo>
                      <a:pt x="4778" y="540"/>
                    </a:lnTo>
                    <a:lnTo>
                      <a:pt x="4568" y="500"/>
                    </a:lnTo>
                    <a:lnTo>
                      <a:pt x="4348" y="454"/>
                    </a:lnTo>
                    <a:lnTo>
                      <a:pt x="4122" y="406"/>
                    </a:lnTo>
                    <a:lnTo>
                      <a:pt x="3886" y="354"/>
                    </a:lnTo>
                    <a:lnTo>
                      <a:pt x="3640" y="296"/>
                    </a:lnTo>
                    <a:lnTo>
                      <a:pt x="3640" y="296"/>
                    </a:lnTo>
                    <a:lnTo>
                      <a:pt x="3396" y="240"/>
                    </a:lnTo>
                    <a:lnTo>
                      <a:pt x="3160" y="192"/>
                    </a:lnTo>
                    <a:lnTo>
                      <a:pt x="2934" y="148"/>
                    </a:lnTo>
                    <a:lnTo>
                      <a:pt x="2718" y="112"/>
                    </a:lnTo>
                    <a:lnTo>
                      <a:pt x="2512" y="82"/>
                    </a:lnTo>
                    <a:lnTo>
                      <a:pt x="2314" y="56"/>
                    </a:lnTo>
                    <a:lnTo>
                      <a:pt x="2126" y="36"/>
                    </a:lnTo>
                    <a:lnTo>
                      <a:pt x="1948" y="20"/>
                    </a:lnTo>
                    <a:lnTo>
                      <a:pt x="1776" y="10"/>
                    </a:lnTo>
                    <a:lnTo>
                      <a:pt x="1616" y="2"/>
                    </a:lnTo>
                    <a:lnTo>
                      <a:pt x="1462" y="0"/>
                    </a:lnTo>
                    <a:lnTo>
                      <a:pt x="1318" y="0"/>
                    </a:lnTo>
                    <a:lnTo>
                      <a:pt x="1182" y="4"/>
                    </a:lnTo>
                    <a:lnTo>
                      <a:pt x="1054" y="10"/>
                    </a:lnTo>
                    <a:lnTo>
                      <a:pt x="934" y="20"/>
                    </a:lnTo>
                    <a:lnTo>
                      <a:pt x="822" y="30"/>
                    </a:lnTo>
                    <a:lnTo>
                      <a:pt x="716" y="44"/>
                    </a:lnTo>
                    <a:lnTo>
                      <a:pt x="620" y="58"/>
                    </a:lnTo>
                    <a:lnTo>
                      <a:pt x="530" y="74"/>
                    </a:lnTo>
                    <a:lnTo>
                      <a:pt x="450" y="92"/>
                    </a:lnTo>
                    <a:lnTo>
                      <a:pt x="374" y="108"/>
                    </a:lnTo>
                    <a:lnTo>
                      <a:pt x="308" y="126"/>
                    </a:lnTo>
                    <a:lnTo>
                      <a:pt x="248" y="144"/>
                    </a:lnTo>
                    <a:lnTo>
                      <a:pt x="194" y="160"/>
                    </a:lnTo>
                    <a:lnTo>
                      <a:pt x="148" y="176"/>
                    </a:lnTo>
                    <a:lnTo>
                      <a:pt x="108" y="192"/>
                    </a:lnTo>
                    <a:lnTo>
                      <a:pt x="48" y="216"/>
                    </a:lnTo>
                    <a:lnTo>
                      <a:pt x="12" y="234"/>
                    </a:lnTo>
                    <a:lnTo>
                      <a:pt x="0" y="240"/>
                    </a:lnTo>
                    <a:lnTo>
                      <a:pt x="0" y="1192"/>
                    </a:lnTo>
                    <a:lnTo>
                      <a:pt x="8192" y="1192"/>
                    </a:lnTo>
                    <a:lnTo>
                      <a:pt x="8192" y="1192"/>
                    </a:lnTo>
                    <a:lnTo>
                      <a:pt x="8196" y="1186"/>
                    </a:lnTo>
                    <a:lnTo>
                      <a:pt x="8196" y="1186"/>
                    </a:lnTo>
                    <a:lnTo>
                      <a:pt x="8196" y="510"/>
                    </a:lnTo>
                    <a:lnTo>
                      <a:pt x="8196" y="510"/>
                    </a:lnTo>
                    <a:lnTo>
                      <a:pt x="8192" y="512"/>
                    </a:lnTo>
                    <a:lnTo>
                      <a:pt x="8192" y="512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571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22378E-7915-7647-A0E2-0A1814B9C0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11/23/15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17F630E-6A76-1C45-90F5-20AD340035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52A5A50-10A3-7142-807C-F20FB56EE5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11/23/15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DEADF65-F071-EA4A-98CC-1F9EC6021F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30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11664" y="228601"/>
            <a:ext cx="8738697" cy="2254108"/>
            <a:chOff x="211665" y="228600"/>
            <a:chExt cx="8723376" cy="2780703"/>
          </a:xfrm>
        </p:grpSpPr>
        <p:sp>
          <p:nvSpPr>
            <p:cNvPr id="14" name="Rounded Rectangle 13"/>
            <p:cNvSpPr/>
            <p:nvPr/>
          </p:nvSpPr>
          <p:spPr>
            <a:xfrm>
              <a:off x="228600" y="228600"/>
              <a:ext cx="8695944" cy="2468880"/>
            </a:xfrm>
            <a:prstGeom prst="roundRect">
              <a:avLst>
                <a:gd name="adj" fmla="val 3362"/>
              </a:avLst>
            </a:prstGeom>
            <a:solidFill>
              <a:schemeClr val="tx2">
                <a:lumMod val="7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  <p:grpSp>
          <p:nvGrpSpPr>
            <p:cNvPr id="8" name="Group 15"/>
            <p:cNvGrpSpPr>
              <a:grpSpLocks noChangeAspect="1"/>
            </p:cNvGrpSpPr>
            <p:nvPr/>
          </p:nvGrpSpPr>
          <p:grpSpPr bwMode="hidden">
            <a:xfrm>
              <a:off x="211665" y="1679429"/>
              <a:ext cx="8723376" cy="1329874"/>
              <a:chOff x="-3905251" y="4294188"/>
              <a:chExt cx="13027839" cy="1892300"/>
            </a:xfrm>
          </p:grpSpPr>
          <p:sp>
            <p:nvSpPr>
              <p:cNvPr id="17" name="Freeform 14"/>
              <p:cNvSpPr>
                <a:spLocks/>
              </p:cNvSpPr>
              <p:nvPr/>
            </p:nvSpPr>
            <p:spPr bwMode="hidden">
              <a:xfrm>
                <a:off x="4810125" y="4500563"/>
                <a:ext cx="4295775" cy="1016000"/>
              </a:xfrm>
              <a:custGeom>
                <a:avLst/>
                <a:gdLst/>
                <a:ahLst/>
                <a:cxnLst>
                  <a:cxn ang="0">
                    <a:pos x="2700" y="0"/>
                  </a:cxn>
                  <a:cxn ang="0">
                    <a:pos x="2700" y="0"/>
                  </a:cxn>
                  <a:cxn ang="0">
                    <a:pos x="2586" y="18"/>
                  </a:cxn>
                  <a:cxn ang="0">
                    <a:pos x="2470" y="38"/>
                  </a:cxn>
                  <a:cxn ang="0">
                    <a:pos x="2352" y="60"/>
                  </a:cxn>
                  <a:cxn ang="0">
                    <a:pos x="2230" y="82"/>
                  </a:cxn>
                  <a:cxn ang="0">
                    <a:pos x="2106" y="108"/>
                  </a:cxn>
                  <a:cxn ang="0">
                    <a:pos x="1978" y="134"/>
                  </a:cxn>
                  <a:cxn ang="0">
                    <a:pos x="1848" y="164"/>
                  </a:cxn>
                  <a:cxn ang="0">
                    <a:pos x="1714" y="194"/>
                  </a:cxn>
                  <a:cxn ang="0">
                    <a:pos x="1714" y="194"/>
                  </a:cxn>
                  <a:cxn ang="0">
                    <a:pos x="1472" y="252"/>
                  </a:cxn>
                  <a:cxn ang="0">
                    <a:pos x="1236" y="304"/>
                  </a:cxn>
                  <a:cxn ang="0">
                    <a:pos x="1010" y="352"/>
                  </a:cxn>
                  <a:cxn ang="0">
                    <a:pos x="792" y="398"/>
                  </a:cxn>
                  <a:cxn ang="0">
                    <a:pos x="584" y="438"/>
                  </a:cxn>
                  <a:cxn ang="0">
                    <a:pos x="382" y="474"/>
                  </a:cxn>
                  <a:cxn ang="0">
                    <a:pos x="188" y="508"/>
                  </a:cxn>
                  <a:cxn ang="0">
                    <a:pos x="0" y="538"/>
                  </a:cxn>
                  <a:cxn ang="0">
                    <a:pos x="0" y="538"/>
                  </a:cxn>
                  <a:cxn ang="0">
                    <a:pos x="130" y="556"/>
                  </a:cxn>
                  <a:cxn ang="0">
                    <a:pos x="254" y="572"/>
                  </a:cxn>
                  <a:cxn ang="0">
                    <a:pos x="374" y="586"/>
                  </a:cxn>
                  <a:cxn ang="0">
                    <a:pos x="492" y="598"/>
                  </a:cxn>
                  <a:cxn ang="0">
                    <a:pos x="606" y="610"/>
                  </a:cxn>
                  <a:cxn ang="0">
                    <a:pos x="716" y="618"/>
                  </a:cxn>
                  <a:cxn ang="0">
                    <a:pos x="822" y="626"/>
                  </a:cxn>
                  <a:cxn ang="0">
                    <a:pos x="926" y="632"/>
                  </a:cxn>
                  <a:cxn ang="0">
                    <a:pos x="1028" y="636"/>
                  </a:cxn>
                  <a:cxn ang="0">
                    <a:pos x="1126" y="638"/>
                  </a:cxn>
                  <a:cxn ang="0">
                    <a:pos x="1220" y="640"/>
                  </a:cxn>
                  <a:cxn ang="0">
                    <a:pos x="1312" y="640"/>
                  </a:cxn>
                  <a:cxn ang="0">
                    <a:pos x="1402" y="638"/>
                  </a:cxn>
                  <a:cxn ang="0">
                    <a:pos x="1490" y="636"/>
                  </a:cxn>
                  <a:cxn ang="0">
                    <a:pos x="1574" y="632"/>
                  </a:cxn>
                  <a:cxn ang="0">
                    <a:pos x="1656" y="626"/>
                  </a:cxn>
                  <a:cxn ang="0">
                    <a:pos x="1734" y="620"/>
                  </a:cxn>
                  <a:cxn ang="0">
                    <a:pos x="1812" y="612"/>
                  </a:cxn>
                  <a:cxn ang="0">
                    <a:pos x="1886" y="602"/>
                  </a:cxn>
                  <a:cxn ang="0">
                    <a:pos x="1960" y="592"/>
                  </a:cxn>
                  <a:cxn ang="0">
                    <a:pos x="2030" y="580"/>
                  </a:cxn>
                  <a:cxn ang="0">
                    <a:pos x="2100" y="568"/>
                  </a:cxn>
                  <a:cxn ang="0">
                    <a:pos x="2166" y="554"/>
                  </a:cxn>
                  <a:cxn ang="0">
                    <a:pos x="2232" y="540"/>
                  </a:cxn>
                  <a:cxn ang="0">
                    <a:pos x="2296" y="524"/>
                  </a:cxn>
                  <a:cxn ang="0">
                    <a:pos x="2358" y="508"/>
                  </a:cxn>
                  <a:cxn ang="0">
                    <a:pos x="2418" y="490"/>
                  </a:cxn>
                  <a:cxn ang="0">
                    <a:pos x="2478" y="472"/>
                  </a:cxn>
                  <a:cxn ang="0">
                    <a:pos x="2592" y="432"/>
                  </a:cxn>
                  <a:cxn ang="0">
                    <a:pos x="2702" y="390"/>
                  </a:cxn>
                  <a:cxn ang="0">
                    <a:pos x="2702" y="390"/>
                  </a:cxn>
                  <a:cxn ang="0">
                    <a:pos x="2706" y="388"/>
                  </a:cxn>
                  <a:cxn ang="0">
                    <a:pos x="2706" y="388"/>
                  </a:cxn>
                  <a:cxn ang="0">
                    <a:pos x="2706" y="0"/>
                  </a:cxn>
                  <a:cxn ang="0">
                    <a:pos x="2706" y="0"/>
                  </a:cxn>
                  <a:cxn ang="0">
                    <a:pos x="2700" y="0"/>
                  </a:cxn>
                  <a:cxn ang="0">
                    <a:pos x="2700" y="0"/>
                  </a:cxn>
                </a:cxnLst>
                <a:rect l="0" t="0" r="r" b="b"/>
                <a:pathLst>
                  <a:path w="2706" h="640">
                    <a:moveTo>
                      <a:pt x="2700" y="0"/>
                    </a:moveTo>
                    <a:lnTo>
                      <a:pt x="2700" y="0"/>
                    </a:lnTo>
                    <a:lnTo>
                      <a:pt x="2586" y="18"/>
                    </a:lnTo>
                    <a:lnTo>
                      <a:pt x="2470" y="38"/>
                    </a:lnTo>
                    <a:lnTo>
                      <a:pt x="2352" y="60"/>
                    </a:lnTo>
                    <a:lnTo>
                      <a:pt x="2230" y="82"/>
                    </a:lnTo>
                    <a:lnTo>
                      <a:pt x="2106" y="108"/>
                    </a:lnTo>
                    <a:lnTo>
                      <a:pt x="1978" y="134"/>
                    </a:lnTo>
                    <a:lnTo>
                      <a:pt x="1848" y="164"/>
                    </a:lnTo>
                    <a:lnTo>
                      <a:pt x="1714" y="194"/>
                    </a:lnTo>
                    <a:lnTo>
                      <a:pt x="1714" y="194"/>
                    </a:lnTo>
                    <a:lnTo>
                      <a:pt x="1472" y="252"/>
                    </a:lnTo>
                    <a:lnTo>
                      <a:pt x="1236" y="304"/>
                    </a:lnTo>
                    <a:lnTo>
                      <a:pt x="1010" y="352"/>
                    </a:lnTo>
                    <a:lnTo>
                      <a:pt x="792" y="398"/>
                    </a:lnTo>
                    <a:lnTo>
                      <a:pt x="584" y="438"/>
                    </a:lnTo>
                    <a:lnTo>
                      <a:pt x="382" y="474"/>
                    </a:lnTo>
                    <a:lnTo>
                      <a:pt x="188" y="508"/>
                    </a:lnTo>
                    <a:lnTo>
                      <a:pt x="0" y="538"/>
                    </a:lnTo>
                    <a:lnTo>
                      <a:pt x="0" y="538"/>
                    </a:lnTo>
                    <a:lnTo>
                      <a:pt x="130" y="556"/>
                    </a:lnTo>
                    <a:lnTo>
                      <a:pt x="254" y="572"/>
                    </a:lnTo>
                    <a:lnTo>
                      <a:pt x="374" y="586"/>
                    </a:lnTo>
                    <a:lnTo>
                      <a:pt x="492" y="598"/>
                    </a:lnTo>
                    <a:lnTo>
                      <a:pt x="606" y="610"/>
                    </a:lnTo>
                    <a:lnTo>
                      <a:pt x="716" y="618"/>
                    </a:lnTo>
                    <a:lnTo>
                      <a:pt x="822" y="626"/>
                    </a:lnTo>
                    <a:lnTo>
                      <a:pt x="926" y="632"/>
                    </a:lnTo>
                    <a:lnTo>
                      <a:pt x="1028" y="636"/>
                    </a:lnTo>
                    <a:lnTo>
                      <a:pt x="1126" y="638"/>
                    </a:lnTo>
                    <a:lnTo>
                      <a:pt x="1220" y="640"/>
                    </a:lnTo>
                    <a:lnTo>
                      <a:pt x="1312" y="640"/>
                    </a:lnTo>
                    <a:lnTo>
                      <a:pt x="1402" y="638"/>
                    </a:lnTo>
                    <a:lnTo>
                      <a:pt x="1490" y="636"/>
                    </a:lnTo>
                    <a:lnTo>
                      <a:pt x="1574" y="632"/>
                    </a:lnTo>
                    <a:lnTo>
                      <a:pt x="1656" y="626"/>
                    </a:lnTo>
                    <a:lnTo>
                      <a:pt x="1734" y="620"/>
                    </a:lnTo>
                    <a:lnTo>
                      <a:pt x="1812" y="612"/>
                    </a:lnTo>
                    <a:lnTo>
                      <a:pt x="1886" y="602"/>
                    </a:lnTo>
                    <a:lnTo>
                      <a:pt x="1960" y="592"/>
                    </a:lnTo>
                    <a:lnTo>
                      <a:pt x="2030" y="580"/>
                    </a:lnTo>
                    <a:lnTo>
                      <a:pt x="2100" y="568"/>
                    </a:lnTo>
                    <a:lnTo>
                      <a:pt x="2166" y="554"/>
                    </a:lnTo>
                    <a:lnTo>
                      <a:pt x="2232" y="540"/>
                    </a:lnTo>
                    <a:lnTo>
                      <a:pt x="2296" y="524"/>
                    </a:lnTo>
                    <a:lnTo>
                      <a:pt x="2358" y="508"/>
                    </a:lnTo>
                    <a:lnTo>
                      <a:pt x="2418" y="490"/>
                    </a:lnTo>
                    <a:lnTo>
                      <a:pt x="2478" y="472"/>
                    </a:lnTo>
                    <a:lnTo>
                      <a:pt x="2592" y="432"/>
                    </a:lnTo>
                    <a:lnTo>
                      <a:pt x="2702" y="390"/>
                    </a:lnTo>
                    <a:lnTo>
                      <a:pt x="2702" y="390"/>
                    </a:lnTo>
                    <a:lnTo>
                      <a:pt x="2706" y="388"/>
                    </a:lnTo>
                    <a:lnTo>
                      <a:pt x="2706" y="388"/>
                    </a:lnTo>
                    <a:lnTo>
                      <a:pt x="2706" y="0"/>
                    </a:lnTo>
                    <a:lnTo>
                      <a:pt x="2706" y="0"/>
                    </a:lnTo>
                    <a:lnTo>
                      <a:pt x="2700" y="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chemeClr val="bg2">
                  <a:alpha val="29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18" name="Freeform 18"/>
              <p:cNvSpPr>
                <a:spLocks/>
              </p:cNvSpPr>
              <p:nvPr/>
            </p:nvSpPr>
            <p:spPr bwMode="hidden">
              <a:xfrm>
                <a:off x="-309563" y="4318000"/>
                <a:ext cx="8280401" cy="1209675"/>
              </a:xfrm>
              <a:custGeom>
                <a:avLst/>
                <a:gdLst/>
                <a:ahLst/>
                <a:cxnLst>
                  <a:cxn ang="0">
                    <a:pos x="5216" y="714"/>
                  </a:cxn>
                  <a:cxn ang="0">
                    <a:pos x="4984" y="686"/>
                  </a:cxn>
                  <a:cxn ang="0">
                    <a:pos x="4478" y="610"/>
                  </a:cxn>
                  <a:cxn ang="0">
                    <a:pos x="3914" y="508"/>
                  </a:cxn>
                  <a:cxn ang="0">
                    <a:pos x="3286" y="374"/>
                  </a:cxn>
                  <a:cxn ang="0">
                    <a:pos x="2946" y="296"/>
                  </a:cxn>
                  <a:cxn ang="0">
                    <a:pos x="2682" y="236"/>
                  </a:cxn>
                  <a:cxn ang="0">
                    <a:pos x="2430" y="184"/>
                  </a:cxn>
                  <a:cxn ang="0">
                    <a:pos x="2190" y="140"/>
                  </a:cxn>
                  <a:cxn ang="0">
                    <a:pos x="1960" y="102"/>
                  </a:cxn>
                  <a:cxn ang="0">
                    <a:pos x="1740" y="72"/>
                  </a:cxn>
                  <a:cxn ang="0">
                    <a:pos x="1334" y="28"/>
                  </a:cxn>
                  <a:cxn ang="0">
                    <a:pos x="970" y="4"/>
                  </a:cxn>
                  <a:cxn ang="0">
                    <a:pos x="644" y="0"/>
                  </a:cxn>
                  <a:cxn ang="0">
                    <a:pos x="358" y="10"/>
                  </a:cxn>
                  <a:cxn ang="0">
                    <a:pos x="110" y="32"/>
                  </a:cxn>
                  <a:cxn ang="0">
                    <a:pos x="0" y="48"/>
                  </a:cxn>
                  <a:cxn ang="0">
                    <a:pos x="314" y="86"/>
                  </a:cxn>
                  <a:cxn ang="0">
                    <a:pos x="652" y="140"/>
                  </a:cxn>
                  <a:cxn ang="0">
                    <a:pos x="1014" y="210"/>
                  </a:cxn>
                  <a:cxn ang="0">
                    <a:pos x="1402" y="296"/>
                  </a:cxn>
                  <a:cxn ang="0">
                    <a:pos x="1756" y="378"/>
                  </a:cxn>
                  <a:cxn ang="0">
                    <a:pos x="2408" y="516"/>
                  </a:cxn>
                  <a:cxn ang="0">
                    <a:pos x="2708" y="572"/>
                  </a:cxn>
                  <a:cxn ang="0">
                    <a:pos x="2992" y="620"/>
                  </a:cxn>
                  <a:cxn ang="0">
                    <a:pos x="3260" y="662"/>
                  </a:cxn>
                  <a:cxn ang="0">
                    <a:pos x="3512" y="694"/>
                  </a:cxn>
                  <a:cxn ang="0">
                    <a:pos x="3750" y="722"/>
                  </a:cxn>
                  <a:cxn ang="0">
                    <a:pos x="3974" y="740"/>
                  </a:cxn>
                  <a:cxn ang="0">
                    <a:pos x="4184" y="754"/>
                  </a:cxn>
                  <a:cxn ang="0">
                    <a:pos x="4384" y="762"/>
                  </a:cxn>
                  <a:cxn ang="0">
                    <a:pos x="4570" y="762"/>
                  </a:cxn>
                  <a:cxn ang="0">
                    <a:pos x="4746" y="758"/>
                  </a:cxn>
                  <a:cxn ang="0">
                    <a:pos x="4912" y="748"/>
                  </a:cxn>
                  <a:cxn ang="0">
                    <a:pos x="5068" y="732"/>
                  </a:cxn>
                  <a:cxn ang="0">
                    <a:pos x="5216" y="714"/>
                  </a:cxn>
                </a:cxnLst>
                <a:rect l="0" t="0" r="r" b="b"/>
                <a:pathLst>
                  <a:path w="5216" h="762">
                    <a:moveTo>
                      <a:pt x="5216" y="714"/>
                    </a:moveTo>
                    <a:lnTo>
                      <a:pt x="5216" y="714"/>
                    </a:lnTo>
                    <a:lnTo>
                      <a:pt x="5102" y="700"/>
                    </a:lnTo>
                    <a:lnTo>
                      <a:pt x="4984" y="686"/>
                    </a:lnTo>
                    <a:lnTo>
                      <a:pt x="4738" y="652"/>
                    </a:lnTo>
                    <a:lnTo>
                      <a:pt x="4478" y="610"/>
                    </a:lnTo>
                    <a:lnTo>
                      <a:pt x="4204" y="564"/>
                    </a:lnTo>
                    <a:lnTo>
                      <a:pt x="3914" y="508"/>
                    </a:lnTo>
                    <a:lnTo>
                      <a:pt x="3608" y="446"/>
                    </a:lnTo>
                    <a:lnTo>
                      <a:pt x="3286" y="374"/>
                    </a:lnTo>
                    <a:lnTo>
                      <a:pt x="2946" y="296"/>
                    </a:lnTo>
                    <a:lnTo>
                      <a:pt x="2946" y="296"/>
                    </a:lnTo>
                    <a:lnTo>
                      <a:pt x="2812" y="266"/>
                    </a:lnTo>
                    <a:lnTo>
                      <a:pt x="2682" y="236"/>
                    </a:lnTo>
                    <a:lnTo>
                      <a:pt x="2556" y="210"/>
                    </a:lnTo>
                    <a:lnTo>
                      <a:pt x="2430" y="184"/>
                    </a:lnTo>
                    <a:lnTo>
                      <a:pt x="2308" y="162"/>
                    </a:lnTo>
                    <a:lnTo>
                      <a:pt x="2190" y="140"/>
                    </a:lnTo>
                    <a:lnTo>
                      <a:pt x="2074" y="120"/>
                    </a:lnTo>
                    <a:lnTo>
                      <a:pt x="1960" y="102"/>
                    </a:lnTo>
                    <a:lnTo>
                      <a:pt x="1850" y="86"/>
                    </a:lnTo>
                    <a:lnTo>
                      <a:pt x="1740" y="72"/>
                    </a:lnTo>
                    <a:lnTo>
                      <a:pt x="1532" y="46"/>
                    </a:lnTo>
                    <a:lnTo>
                      <a:pt x="1334" y="28"/>
                    </a:lnTo>
                    <a:lnTo>
                      <a:pt x="1148" y="14"/>
                    </a:lnTo>
                    <a:lnTo>
                      <a:pt x="970" y="4"/>
                    </a:lnTo>
                    <a:lnTo>
                      <a:pt x="802" y="0"/>
                    </a:lnTo>
                    <a:lnTo>
                      <a:pt x="644" y="0"/>
                    </a:lnTo>
                    <a:lnTo>
                      <a:pt x="496" y="4"/>
                    </a:lnTo>
                    <a:lnTo>
                      <a:pt x="358" y="10"/>
                    </a:lnTo>
                    <a:lnTo>
                      <a:pt x="230" y="20"/>
                    </a:lnTo>
                    <a:lnTo>
                      <a:pt x="110" y="3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54" y="66"/>
                    </a:lnTo>
                    <a:lnTo>
                      <a:pt x="314" y="86"/>
                    </a:lnTo>
                    <a:lnTo>
                      <a:pt x="480" y="112"/>
                    </a:lnTo>
                    <a:lnTo>
                      <a:pt x="652" y="140"/>
                    </a:lnTo>
                    <a:lnTo>
                      <a:pt x="830" y="174"/>
                    </a:lnTo>
                    <a:lnTo>
                      <a:pt x="1014" y="210"/>
                    </a:lnTo>
                    <a:lnTo>
                      <a:pt x="1206" y="250"/>
                    </a:lnTo>
                    <a:lnTo>
                      <a:pt x="1402" y="296"/>
                    </a:lnTo>
                    <a:lnTo>
                      <a:pt x="1402" y="296"/>
                    </a:lnTo>
                    <a:lnTo>
                      <a:pt x="1756" y="378"/>
                    </a:lnTo>
                    <a:lnTo>
                      <a:pt x="2092" y="450"/>
                    </a:lnTo>
                    <a:lnTo>
                      <a:pt x="2408" y="516"/>
                    </a:lnTo>
                    <a:lnTo>
                      <a:pt x="2562" y="544"/>
                    </a:lnTo>
                    <a:lnTo>
                      <a:pt x="2708" y="572"/>
                    </a:lnTo>
                    <a:lnTo>
                      <a:pt x="2852" y="598"/>
                    </a:lnTo>
                    <a:lnTo>
                      <a:pt x="2992" y="620"/>
                    </a:lnTo>
                    <a:lnTo>
                      <a:pt x="3128" y="642"/>
                    </a:lnTo>
                    <a:lnTo>
                      <a:pt x="3260" y="662"/>
                    </a:lnTo>
                    <a:lnTo>
                      <a:pt x="3388" y="678"/>
                    </a:lnTo>
                    <a:lnTo>
                      <a:pt x="3512" y="694"/>
                    </a:lnTo>
                    <a:lnTo>
                      <a:pt x="3632" y="708"/>
                    </a:lnTo>
                    <a:lnTo>
                      <a:pt x="3750" y="722"/>
                    </a:lnTo>
                    <a:lnTo>
                      <a:pt x="3864" y="732"/>
                    </a:lnTo>
                    <a:lnTo>
                      <a:pt x="3974" y="740"/>
                    </a:lnTo>
                    <a:lnTo>
                      <a:pt x="4080" y="748"/>
                    </a:lnTo>
                    <a:lnTo>
                      <a:pt x="4184" y="754"/>
                    </a:lnTo>
                    <a:lnTo>
                      <a:pt x="4286" y="758"/>
                    </a:lnTo>
                    <a:lnTo>
                      <a:pt x="4384" y="762"/>
                    </a:lnTo>
                    <a:lnTo>
                      <a:pt x="4478" y="762"/>
                    </a:lnTo>
                    <a:lnTo>
                      <a:pt x="4570" y="762"/>
                    </a:lnTo>
                    <a:lnTo>
                      <a:pt x="4660" y="760"/>
                    </a:lnTo>
                    <a:lnTo>
                      <a:pt x="4746" y="758"/>
                    </a:lnTo>
                    <a:lnTo>
                      <a:pt x="4830" y="754"/>
                    </a:lnTo>
                    <a:lnTo>
                      <a:pt x="4912" y="748"/>
                    </a:lnTo>
                    <a:lnTo>
                      <a:pt x="4992" y="740"/>
                    </a:lnTo>
                    <a:lnTo>
                      <a:pt x="5068" y="732"/>
                    </a:lnTo>
                    <a:lnTo>
                      <a:pt x="5144" y="724"/>
                    </a:lnTo>
                    <a:lnTo>
                      <a:pt x="5216" y="714"/>
                    </a:lnTo>
                    <a:lnTo>
                      <a:pt x="5216" y="714"/>
                    </a:lnTo>
                    <a:close/>
                  </a:path>
                </a:pathLst>
              </a:custGeom>
              <a:solidFill>
                <a:schemeClr val="bg2">
                  <a:alpha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19" name="Freeform 22"/>
              <p:cNvSpPr>
                <a:spLocks/>
              </p:cNvSpPr>
              <p:nvPr/>
            </p:nvSpPr>
            <p:spPr bwMode="hidden">
              <a:xfrm>
                <a:off x="3175" y="4335463"/>
                <a:ext cx="8166100" cy="110172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70"/>
                  </a:cxn>
                  <a:cxn ang="0">
                    <a:pos x="18" y="66"/>
                  </a:cxn>
                  <a:cxn ang="0">
                    <a:pos x="72" y="56"/>
                  </a:cxn>
                  <a:cxn ang="0">
                    <a:pos x="164" y="42"/>
                  </a:cxn>
                  <a:cxn ang="0">
                    <a:pos x="224" y="34"/>
                  </a:cxn>
                  <a:cxn ang="0">
                    <a:pos x="294" y="26"/>
                  </a:cxn>
                  <a:cxn ang="0">
                    <a:pos x="372" y="20"/>
                  </a:cxn>
                  <a:cxn ang="0">
                    <a:pos x="462" y="14"/>
                  </a:cxn>
                  <a:cxn ang="0">
                    <a:pos x="560" y="8"/>
                  </a:cxn>
                  <a:cxn ang="0">
                    <a:pos x="670" y="4"/>
                  </a:cxn>
                  <a:cxn ang="0">
                    <a:pos x="790" y="2"/>
                  </a:cxn>
                  <a:cxn ang="0">
                    <a:pos x="920" y="0"/>
                  </a:cxn>
                  <a:cxn ang="0">
                    <a:pos x="1060" y="2"/>
                  </a:cxn>
                  <a:cxn ang="0">
                    <a:pos x="1210" y="6"/>
                  </a:cxn>
                  <a:cxn ang="0">
                    <a:pos x="1372" y="14"/>
                  </a:cxn>
                  <a:cxn ang="0">
                    <a:pos x="1544" y="24"/>
                  </a:cxn>
                  <a:cxn ang="0">
                    <a:pos x="1726" y="40"/>
                  </a:cxn>
                  <a:cxn ang="0">
                    <a:pos x="1920" y="58"/>
                  </a:cxn>
                  <a:cxn ang="0">
                    <a:pos x="2126" y="80"/>
                  </a:cxn>
                  <a:cxn ang="0">
                    <a:pos x="2342" y="106"/>
                  </a:cxn>
                  <a:cxn ang="0">
                    <a:pos x="2570" y="138"/>
                  </a:cxn>
                  <a:cxn ang="0">
                    <a:pos x="2808" y="174"/>
                  </a:cxn>
                  <a:cxn ang="0">
                    <a:pos x="3058" y="216"/>
                  </a:cxn>
                  <a:cxn ang="0">
                    <a:pos x="3320" y="266"/>
                  </a:cxn>
                  <a:cxn ang="0">
                    <a:pos x="3594" y="320"/>
                  </a:cxn>
                  <a:cxn ang="0">
                    <a:pos x="3880" y="380"/>
                  </a:cxn>
                  <a:cxn ang="0">
                    <a:pos x="4178" y="448"/>
                  </a:cxn>
                  <a:cxn ang="0">
                    <a:pos x="4488" y="522"/>
                  </a:cxn>
                  <a:cxn ang="0">
                    <a:pos x="4810" y="604"/>
                  </a:cxn>
                  <a:cxn ang="0">
                    <a:pos x="5144" y="694"/>
                  </a:cxn>
                </a:cxnLst>
                <a:rect l="0" t="0" r="r" b="b"/>
                <a:pathLst>
                  <a:path w="5144" h="694">
                    <a:moveTo>
                      <a:pt x="0" y="70"/>
                    </a:moveTo>
                    <a:lnTo>
                      <a:pt x="0" y="70"/>
                    </a:lnTo>
                    <a:lnTo>
                      <a:pt x="18" y="66"/>
                    </a:lnTo>
                    <a:lnTo>
                      <a:pt x="72" y="56"/>
                    </a:lnTo>
                    <a:lnTo>
                      <a:pt x="164" y="42"/>
                    </a:lnTo>
                    <a:lnTo>
                      <a:pt x="224" y="34"/>
                    </a:lnTo>
                    <a:lnTo>
                      <a:pt x="294" y="26"/>
                    </a:lnTo>
                    <a:lnTo>
                      <a:pt x="372" y="20"/>
                    </a:lnTo>
                    <a:lnTo>
                      <a:pt x="462" y="14"/>
                    </a:lnTo>
                    <a:lnTo>
                      <a:pt x="560" y="8"/>
                    </a:lnTo>
                    <a:lnTo>
                      <a:pt x="670" y="4"/>
                    </a:lnTo>
                    <a:lnTo>
                      <a:pt x="790" y="2"/>
                    </a:lnTo>
                    <a:lnTo>
                      <a:pt x="920" y="0"/>
                    </a:lnTo>
                    <a:lnTo>
                      <a:pt x="1060" y="2"/>
                    </a:lnTo>
                    <a:lnTo>
                      <a:pt x="1210" y="6"/>
                    </a:lnTo>
                    <a:lnTo>
                      <a:pt x="1372" y="14"/>
                    </a:lnTo>
                    <a:lnTo>
                      <a:pt x="1544" y="24"/>
                    </a:lnTo>
                    <a:lnTo>
                      <a:pt x="1726" y="40"/>
                    </a:lnTo>
                    <a:lnTo>
                      <a:pt x="1920" y="58"/>
                    </a:lnTo>
                    <a:lnTo>
                      <a:pt x="2126" y="80"/>
                    </a:lnTo>
                    <a:lnTo>
                      <a:pt x="2342" y="106"/>
                    </a:lnTo>
                    <a:lnTo>
                      <a:pt x="2570" y="138"/>
                    </a:lnTo>
                    <a:lnTo>
                      <a:pt x="2808" y="174"/>
                    </a:lnTo>
                    <a:lnTo>
                      <a:pt x="3058" y="216"/>
                    </a:lnTo>
                    <a:lnTo>
                      <a:pt x="3320" y="266"/>
                    </a:lnTo>
                    <a:lnTo>
                      <a:pt x="3594" y="320"/>
                    </a:lnTo>
                    <a:lnTo>
                      <a:pt x="3880" y="380"/>
                    </a:lnTo>
                    <a:lnTo>
                      <a:pt x="4178" y="448"/>
                    </a:lnTo>
                    <a:lnTo>
                      <a:pt x="4488" y="522"/>
                    </a:lnTo>
                    <a:lnTo>
                      <a:pt x="4810" y="604"/>
                    </a:lnTo>
                    <a:lnTo>
                      <a:pt x="5144" y="694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4156075" y="4316413"/>
                <a:ext cx="4940300" cy="927100"/>
              </a:xfrm>
              <a:custGeom>
                <a:avLst/>
                <a:gdLst/>
                <a:ahLst/>
                <a:cxnLst>
                  <a:cxn ang="0">
                    <a:pos x="0" y="584"/>
                  </a:cxn>
                  <a:cxn ang="0">
                    <a:pos x="0" y="584"/>
                  </a:cxn>
                  <a:cxn ang="0">
                    <a:pos x="90" y="560"/>
                  </a:cxn>
                  <a:cxn ang="0">
                    <a:pos x="336" y="498"/>
                  </a:cxn>
                  <a:cxn ang="0">
                    <a:pos x="506" y="456"/>
                  </a:cxn>
                  <a:cxn ang="0">
                    <a:pos x="702" y="410"/>
                  </a:cxn>
                  <a:cxn ang="0">
                    <a:pos x="920" y="360"/>
                  </a:cxn>
                  <a:cxn ang="0">
                    <a:pos x="1154" y="306"/>
                  </a:cxn>
                  <a:cxn ang="0">
                    <a:pos x="1402" y="254"/>
                  </a:cxn>
                  <a:cxn ang="0">
                    <a:pos x="1656" y="202"/>
                  </a:cxn>
                  <a:cxn ang="0">
                    <a:pos x="1916" y="154"/>
                  </a:cxn>
                  <a:cxn ang="0">
                    <a:pos x="2174" y="108"/>
                  </a:cxn>
                  <a:cxn ang="0">
                    <a:pos x="2302" y="88"/>
                  </a:cxn>
                  <a:cxn ang="0">
                    <a:pos x="2426" y="68"/>
                  </a:cxn>
                  <a:cxn ang="0">
                    <a:pos x="2550" y="52"/>
                  </a:cxn>
                  <a:cxn ang="0">
                    <a:pos x="2670" y="36"/>
                  </a:cxn>
                  <a:cxn ang="0">
                    <a:pos x="2788" y="24"/>
                  </a:cxn>
                  <a:cxn ang="0">
                    <a:pos x="2900" y="14"/>
                  </a:cxn>
                  <a:cxn ang="0">
                    <a:pos x="3008" y="6"/>
                  </a:cxn>
                  <a:cxn ang="0">
                    <a:pos x="3112" y="0"/>
                  </a:cxn>
                </a:cxnLst>
                <a:rect l="0" t="0" r="r" b="b"/>
                <a:pathLst>
                  <a:path w="3112" h="584">
                    <a:moveTo>
                      <a:pt x="0" y="584"/>
                    </a:moveTo>
                    <a:lnTo>
                      <a:pt x="0" y="584"/>
                    </a:lnTo>
                    <a:lnTo>
                      <a:pt x="90" y="560"/>
                    </a:lnTo>
                    <a:lnTo>
                      <a:pt x="336" y="498"/>
                    </a:lnTo>
                    <a:lnTo>
                      <a:pt x="506" y="456"/>
                    </a:lnTo>
                    <a:lnTo>
                      <a:pt x="702" y="410"/>
                    </a:lnTo>
                    <a:lnTo>
                      <a:pt x="920" y="360"/>
                    </a:lnTo>
                    <a:lnTo>
                      <a:pt x="1154" y="306"/>
                    </a:lnTo>
                    <a:lnTo>
                      <a:pt x="1402" y="254"/>
                    </a:lnTo>
                    <a:lnTo>
                      <a:pt x="1656" y="202"/>
                    </a:lnTo>
                    <a:lnTo>
                      <a:pt x="1916" y="154"/>
                    </a:lnTo>
                    <a:lnTo>
                      <a:pt x="2174" y="108"/>
                    </a:lnTo>
                    <a:lnTo>
                      <a:pt x="2302" y="88"/>
                    </a:lnTo>
                    <a:lnTo>
                      <a:pt x="2426" y="68"/>
                    </a:lnTo>
                    <a:lnTo>
                      <a:pt x="2550" y="52"/>
                    </a:lnTo>
                    <a:lnTo>
                      <a:pt x="2670" y="36"/>
                    </a:lnTo>
                    <a:lnTo>
                      <a:pt x="2788" y="24"/>
                    </a:lnTo>
                    <a:lnTo>
                      <a:pt x="2900" y="14"/>
                    </a:lnTo>
                    <a:lnTo>
                      <a:pt x="3008" y="6"/>
                    </a:lnTo>
                    <a:lnTo>
                      <a:pt x="3112" y="0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ndara"/>
                </a:endParaRPr>
              </a:p>
            </p:txBody>
          </p:sp>
          <p:sp useBgFill="1">
            <p:nvSpPr>
              <p:cNvPr id="21" name="Freeform 10"/>
              <p:cNvSpPr>
                <a:spLocks/>
              </p:cNvSpPr>
              <p:nvPr/>
            </p:nvSpPr>
            <p:spPr bwMode="hidden">
              <a:xfrm>
                <a:off x="-3905251" y="4294188"/>
                <a:ext cx="13027839" cy="1892300"/>
              </a:xfrm>
              <a:custGeom>
                <a:avLst/>
                <a:gdLst/>
                <a:ahLst/>
                <a:cxnLst>
                  <a:cxn ang="0">
                    <a:pos x="8192" y="512"/>
                  </a:cxn>
                  <a:cxn ang="0">
                    <a:pos x="8040" y="570"/>
                  </a:cxn>
                  <a:cxn ang="0">
                    <a:pos x="7878" y="620"/>
                  </a:cxn>
                  <a:cxn ang="0">
                    <a:pos x="7706" y="666"/>
                  </a:cxn>
                  <a:cxn ang="0">
                    <a:pos x="7522" y="702"/>
                  </a:cxn>
                  <a:cxn ang="0">
                    <a:pos x="7322" y="730"/>
                  </a:cxn>
                  <a:cxn ang="0">
                    <a:pos x="7106" y="750"/>
                  </a:cxn>
                  <a:cxn ang="0">
                    <a:pos x="6872" y="762"/>
                  </a:cxn>
                  <a:cxn ang="0">
                    <a:pos x="6618" y="760"/>
                  </a:cxn>
                  <a:cxn ang="0">
                    <a:pos x="6342" y="750"/>
                  </a:cxn>
                  <a:cxn ang="0">
                    <a:pos x="6042" y="726"/>
                  </a:cxn>
                  <a:cxn ang="0">
                    <a:pos x="5716" y="690"/>
                  </a:cxn>
                  <a:cxn ang="0">
                    <a:pos x="5364" y="642"/>
                  </a:cxn>
                  <a:cxn ang="0">
                    <a:pos x="4982" y="578"/>
                  </a:cxn>
                  <a:cxn ang="0">
                    <a:pos x="4568" y="500"/>
                  </a:cxn>
                  <a:cxn ang="0">
                    <a:pos x="4122" y="406"/>
                  </a:cxn>
                  <a:cxn ang="0">
                    <a:pos x="3640" y="296"/>
                  </a:cxn>
                  <a:cxn ang="0">
                    <a:pos x="3396" y="240"/>
                  </a:cxn>
                  <a:cxn ang="0">
                    <a:pos x="2934" y="148"/>
                  </a:cxn>
                  <a:cxn ang="0">
                    <a:pos x="2512" y="82"/>
                  </a:cxn>
                  <a:cxn ang="0">
                    <a:pos x="2126" y="36"/>
                  </a:cxn>
                  <a:cxn ang="0">
                    <a:pos x="1776" y="10"/>
                  </a:cxn>
                  <a:cxn ang="0">
                    <a:pos x="1462" y="0"/>
                  </a:cxn>
                  <a:cxn ang="0">
                    <a:pos x="1182" y="4"/>
                  </a:cxn>
                  <a:cxn ang="0">
                    <a:pos x="934" y="20"/>
                  </a:cxn>
                  <a:cxn ang="0">
                    <a:pos x="716" y="44"/>
                  </a:cxn>
                  <a:cxn ang="0">
                    <a:pos x="530" y="74"/>
                  </a:cxn>
                  <a:cxn ang="0">
                    <a:pos x="374" y="108"/>
                  </a:cxn>
                  <a:cxn ang="0">
                    <a:pos x="248" y="144"/>
                  </a:cxn>
                  <a:cxn ang="0">
                    <a:pos x="148" y="176"/>
                  </a:cxn>
                  <a:cxn ang="0">
                    <a:pos x="48" y="216"/>
                  </a:cxn>
                  <a:cxn ang="0">
                    <a:pos x="0" y="240"/>
                  </a:cxn>
                  <a:cxn ang="0">
                    <a:pos x="8192" y="1192"/>
                  </a:cxn>
                  <a:cxn ang="0">
                    <a:pos x="8196" y="1186"/>
                  </a:cxn>
                  <a:cxn ang="0">
                    <a:pos x="8196" y="510"/>
                  </a:cxn>
                  <a:cxn ang="0">
                    <a:pos x="8192" y="512"/>
                  </a:cxn>
                </a:cxnLst>
                <a:rect l="0" t="0" r="r" b="b"/>
                <a:pathLst>
                  <a:path w="8196" h="1192">
                    <a:moveTo>
                      <a:pt x="8192" y="512"/>
                    </a:moveTo>
                    <a:lnTo>
                      <a:pt x="8192" y="512"/>
                    </a:lnTo>
                    <a:lnTo>
                      <a:pt x="8116" y="542"/>
                    </a:lnTo>
                    <a:lnTo>
                      <a:pt x="8040" y="570"/>
                    </a:lnTo>
                    <a:lnTo>
                      <a:pt x="7960" y="596"/>
                    </a:lnTo>
                    <a:lnTo>
                      <a:pt x="7878" y="620"/>
                    </a:lnTo>
                    <a:lnTo>
                      <a:pt x="7794" y="644"/>
                    </a:lnTo>
                    <a:lnTo>
                      <a:pt x="7706" y="666"/>
                    </a:lnTo>
                    <a:lnTo>
                      <a:pt x="7616" y="684"/>
                    </a:lnTo>
                    <a:lnTo>
                      <a:pt x="7522" y="702"/>
                    </a:lnTo>
                    <a:lnTo>
                      <a:pt x="7424" y="718"/>
                    </a:lnTo>
                    <a:lnTo>
                      <a:pt x="7322" y="730"/>
                    </a:lnTo>
                    <a:lnTo>
                      <a:pt x="7216" y="742"/>
                    </a:lnTo>
                    <a:lnTo>
                      <a:pt x="7106" y="750"/>
                    </a:lnTo>
                    <a:lnTo>
                      <a:pt x="6992" y="758"/>
                    </a:lnTo>
                    <a:lnTo>
                      <a:pt x="6872" y="762"/>
                    </a:lnTo>
                    <a:lnTo>
                      <a:pt x="6748" y="762"/>
                    </a:lnTo>
                    <a:lnTo>
                      <a:pt x="6618" y="760"/>
                    </a:lnTo>
                    <a:lnTo>
                      <a:pt x="6482" y="756"/>
                    </a:lnTo>
                    <a:lnTo>
                      <a:pt x="6342" y="750"/>
                    </a:lnTo>
                    <a:lnTo>
                      <a:pt x="6196" y="740"/>
                    </a:lnTo>
                    <a:lnTo>
                      <a:pt x="6042" y="726"/>
                    </a:lnTo>
                    <a:lnTo>
                      <a:pt x="5882" y="710"/>
                    </a:lnTo>
                    <a:lnTo>
                      <a:pt x="5716" y="690"/>
                    </a:lnTo>
                    <a:lnTo>
                      <a:pt x="5544" y="668"/>
                    </a:lnTo>
                    <a:lnTo>
                      <a:pt x="5364" y="642"/>
                    </a:lnTo>
                    <a:lnTo>
                      <a:pt x="5176" y="612"/>
                    </a:lnTo>
                    <a:lnTo>
                      <a:pt x="4982" y="578"/>
                    </a:lnTo>
                    <a:lnTo>
                      <a:pt x="4778" y="540"/>
                    </a:lnTo>
                    <a:lnTo>
                      <a:pt x="4568" y="500"/>
                    </a:lnTo>
                    <a:lnTo>
                      <a:pt x="4348" y="454"/>
                    </a:lnTo>
                    <a:lnTo>
                      <a:pt x="4122" y="406"/>
                    </a:lnTo>
                    <a:lnTo>
                      <a:pt x="3886" y="354"/>
                    </a:lnTo>
                    <a:lnTo>
                      <a:pt x="3640" y="296"/>
                    </a:lnTo>
                    <a:lnTo>
                      <a:pt x="3640" y="296"/>
                    </a:lnTo>
                    <a:lnTo>
                      <a:pt x="3396" y="240"/>
                    </a:lnTo>
                    <a:lnTo>
                      <a:pt x="3160" y="192"/>
                    </a:lnTo>
                    <a:lnTo>
                      <a:pt x="2934" y="148"/>
                    </a:lnTo>
                    <a:lnTo>
                      <a:pt x="2718" y="112"/>
                    </a:lnTo>
                    <a:lnTo>
                      <a:pt x="2512" y="82"/>
                    </a:lnTo>
                    <a:lnTo>
                      <a:pt x="2314" y="56"/>
                    </a:lnTo>
                    <a:lnTo>
                      <a:pt x="2126" y="36"/>
                    </a:lnTo>
                    <a:lnTo>
                      <a:pt x="1948" y="20"/>
                    </a:lnTo>
                    <a:lnTo>
                      <a:pt x="1776" y="10"/>
                    </a:lnTo>
                    <a:lnTo>
                      <a:pt x="1616" y="2"/>
                    </a:lnTo>
                    <a:lnTo>
                      <a:pt x="1462" y="0"/>
                    </a:lnTo>
                    <a:lnTo>
                      <a:pt x="1318" y="0"/>
                    </a:lnTo>
                    <a:lnTo>
                      <a:pt x="1182" y="4"/>
                    </a:lnTo>
                    <a:lnTo>
                      <a:pt x="1054" y="10"/>
                    </a:lnTo>
                    <a:lnTo>
                      <a:pt x="934" y="20"/>
                    </a:lnTo>
                    <a:lnTo>
                      <a:pt x="822" y="30"/>
                    </a:lnTo>
                    <a:lnTo>
                      <a:pt x="716" y="44"/>
                    </a:lnTo>
                    <a:lnTo>
                      <a:pt x="620" y="58"/>
                    </a:lnTo>
                    <a:lnTo>
                      <a:pt x="530" y="74"/>
                    </a:lnTo>
                    <a:lnTo>
                      <a:pt x="450" y="92"/>
                    </a:lnTo>
                    <a:lnTo>
                      <a:pt x="374" y="108"/>
                    </a:lnTo>
                    <a:lnTo>
                      <a:pt x="308" y="126"/>
                    </a:lnTo>
                    <a:lnTo>
                      <a:pt x="248" y="144"/>
                    </a:lnTo>
                    <a:lnTo>
                      <a:pt x="194" y="160"/>
                    </a:lnTo>
                    <a:lnTo>
                      <a:pt x="148" y="176"/>
                    </a:lnTo>
                    <a:lnTo>
                      <a:pt x="108" y="192"/>
                    </a:lnTo>
                    <a:lnTo>
                      <a:pt x="48" y="216"/>
                    </a:lnTo>
                    <a:lnTo>
                      <a:pt x="12" y="234"/>
                    </a:lnTo>
                    <a:lnTo>
                      <a:pt x="0" y="240"/>
                    </a:lnTo>
                    <a:lnTo>
                      <a:pt x="0" y="1192"/>
                    </a:lnTo>
                    <a:lnTo>
                      <a:pt x="8192" y="1192"/>
                    </a:lnTo>
                    <a:lnTo>
                      <a:pt x="8192" y="1192"/>
                    </a:lnTo>
                    <a:lnTo>
                      <a:pt x="8196" y="1186"/>
                    </a:lnTo>
                    <a:lnTo>
                      <a:pt x="8196" y="1186"/>
                    </a:lnTo>
                    <a:lnTo>
                      <a:pt x="8196" y="510"/>
                    </a:lnTo>
                    <a:lnTo>
                      <a:pt x="8196" y="510"/>
                    </a:lnTo>
                    <a:lnTo>
                      <a:pt x="8192" y="512"/>
                    </a:lnTo>
                    <a:lnTo>
                      <a:pt x="8192" y="512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ndara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571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srgbClr val="073E87"/>
                </a:solidFill>
                <a:latin typeface="Candara"/>
              </a:rPr>
              <a:pPr/>
              <a:t>11/23/15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7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microsoft.com/office/2007/relationships/hdphoto" Target="../media/hdphoto5.wdp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sidc.org/arcticseaicenews/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rw_20090413_012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40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318441"/>
            <a:ext cx="9143999" cy="1393624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vert="horz" lIns="2011680" tIns="45720" rIns="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dirty="0" smtClean="0"/>
              <a:t>Communicating why sea ice matters:</a:t>
            </a:r>
            <a:br>
              <a:rPr lang="en-US" sz="3500" dirty="0" smtClean="0"/>
            </a:br>
            <a:r>
              <a:rPr lang="en-US" sz="2500" dirty="0" smtClean="0"/>
              <a:t>Efforts of the SEARCH Sea Ice Action Team</a:t>
            </a:r>
            <a:endParaRPr lang="en-US" sz="25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3523" y="1249174"/>
            <a:ext cx="1760198" cy="1678352"/>
            <a:chOff x="569016" y="4476224"/>
            <a:chExt cx="2263052" cy="2268638"/>
          </a:xfrm>
        </p:grpSpPr>
        <p:sp>
          <p:nvSpPr>
            <p:cNvPr id="12" name="Oval 11"/>
            <p:cNvSpPr/>
            <p:nvPr/>
          </p:nvSpPr>
          <p:spPr>
            <a:xfrm>
              <a:off x="787986" y="4686360"/>
              <a:ext cx="1853988" cy="18395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SEARCH Logo.tiff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015" l="247" r="100000">
                          <a14:foregroundMark x1="85185" y1="27094" x2="85185" y2="27094"/>
                          <a14:foregroundMark x1="80741" y1="22906" x2="80741" y2="22906"/>
                          <a14:foregroundMark x1="68395" y1="12562" x2="68395" y2="12562"/>
                          <a14:foregroundMark x1="73580" y1="14286" x2="73580" y2="14286"/>
                          <a14:foregroundMark x1="58272" y1="11823" x2="58272" y2="11823"/>
                          <a14:foregroundMark x1="53827" y1="9606" x2="53827" y2="9606"/>
                          <a14:foregroundMark x1="44198" y1="10837" x2="44198" y2="10837"/>
                          <a14:foregroundMark x1="39506" y1="11330" x2="39506" y2="11330"/>
                          <a14:foregroundMark x1="25432" y1="17241" x2="25432" y2="17241"/>
                          <a14:foregroundMark x1="20247" y1="25369" x2="20247" y2="25369"/>
                          <a14:foregroundMark x1="14815" y1="26601" x2="14815" y2="26601"/>
                          <a14:backgroundMark x1="88889" y1="88424" x2="88889" y2="88424"/>
                          <a14:backgroundMark x1="8395" y1="94335" x2="8395" y2="94335"/>
                          <a14:backgroundMark x1="8642" y1="10837" x2="8642" y2="10837"/>
                          <a14:backgroundMark x1="90123" y1="7882" x2="90123" y2="7882"/>
                          <a14:backgroundMark x1="69630" y1="38424" x2="69630" y2="38424"/>
                          <a14:backgroundMark x1="60741" y1="24877" x2="60741" y2="24877"/>
                          <a14:backgroundMark x1="54321" y1="74631" x2="54321" y2="74631"/>
                          <a14:backgroundMark x1="23210" y1="57143" x2="23210" y2="5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16" y="4476224"/>
              <a:ext cx="2263052" cy="2268638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itle 8"/>
          <p:cNvSpPr txBox="1">
            <a:spLocks/>
          </p:cNvSpPr>
          <p:nvPr/>
        </p:nvSpPr>
        <p:spPr>
          <a:xfrm>
            <a:off x="767001" y="537983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bg1"/>
                </a:solidFill>
                <a:latin typeface="Candara"/>
                <a:cs typeface="Candara"/>
              </a:rPr>
              <a:t>SEARCH Planning Meeting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Candara"/>
                <a:cs typeface="Candara"/>
              </a:rPr>
              <a:t>Seattle, Washington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Candara"/>
                <a:cs typeface="Candara"/>
              </a:rPr>
              <a:t>November 19, 2015</a:t>
            </a:r>
            <a:endParaRPr lang="en-US" sz="18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609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AT_YourWeath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31" y="196045"/>
            <a:ext cx="4864921" cy="629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245718"/>
            <a:ext cx="3210119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One Pagers</a:t>
            </a:r>
            <a:endParaRPr lang="en-US" sz="4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8021" y="1260714"/>
            <a:ext cx="3189298" cy="0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05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AT_YourWeath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31" y="196045"/>
            <a:ext cx="4864921" cy="629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2" b="99686" l="669" r="99618">
                        <a14:foregroundMark x1="78442" y1="63869" x2="78442" y2="63869"/>
                        <a14:foregroundMark x1="82314" y1="59201" x2="82314" y2="59201"/>
                        <a14:foregroundMark x1="73136" y1="51571" x2="73136" y2="51571"/>
                        <a14:foregroundMark x1="84082" y1="52558" x2="84082" y2="52558"/>
                        <a14:foregroundMark x1="70650" y1="57899" x2="70650" y2="57899"/>
                        <a14:foregroundMark x1="69933" y1="52917" x2="69933" y2="52917"/>
                        <a14:foregroundMark x1="33222" y1="36670" x2="33222" y2="36670"/>
                        <a14:foregroundMark x1="36472" y1="37567" x2="36472" y2="37567"/>
                        <a14:foregroundMark x1="51482" y1="33887" x2="51482" y2="33887"/>
                        <a14:foregroundMark x1="45268" y1="36266" x2="45268" y2="36266"/>
                        <a14:foregroundMark x1="53107" y1="38420" x2="53107" y2="38420"/>
                        <a14:foregroundMark x1="62811" y1="38016" x2="62811" y2="38016"/>
                        <a14:foregroundMark x1="56310" y1="34111" x2="56310" y2="34111"/>
                        <a14:foregroundMark x1="66252" y1="37118" x2="66252" y2="37118"/>
                        <a14:foregroundMark x1="70411" y1="38241" x2="70411" y2="38241"/>
                        <a14:foregroundMark x1="74809" y1="38645" x2="74809" y2="38645"/>
                        <a14:foregroundMark x1="80354" y1="38645" x2="80354" y2="38645"/>
                        <a14:foregroundMark x1="87046" y1="38241" x2="87046" y2="38241"/>
                        <a14:foregroundMark x1="66730" y1="39318" x2="66730" y2="39318"/>
                        <a14:foregroundMark x1="27247" y1="36939" x2="27247" y2="36939"/>
                        <a14:foregroundMark x1="21941" y1="36715" x2="21941" y2="36715"/>
                        <a14:foregroundMark x1="15488" y1="37343" x2="15488" y2="37343"/>
                        <a14:foregroundMark x1="18451" y1="38420" x2="18451" y2="38420"/>
                        <a14:foregroundMark x1="15249" y1="39318" x2="15249" y2="39318"/>
                        <a14:foregroundMark x1="12476" y1="35413" x2="12476" y2="35413"/>
                        <a14:foregroundMark x1="17543" y1="52110" x2="17543" y2="52110"/>
                        <a14:foregroundMark x1="15010" y1="52738" x2="15010" y2="52738"/>
                        <a14:foregroundMark x1="74331" y1="59470" x2="74331" y2="59470"/>
                        <a14:foregroundMark x1="81023" y1="61400" x2="81023" y2="61400"/>
                        <a14:foregroundMark x1="84704" y1="36490" x2="84704" y2="36490"/>
                        <a14:foregroundMark x1="41778" y1="38016" x2="41778" y2="38016"/>
                      </a14:backgroundRemoval>
                    </a14:imgEffect>
                  </a14:imgLayer>
                </a14:imgProps>
              </a:ext>
            </a:extLst>
          </a:blip>
          <a:srcRect l="691"/>
          <a:stretch/>
        </p:blipFill>
        <p:spPr>
          <a:xfrm>
            <a:off x="208901" y="1333497"/>
            <a:ext cx="4181813" cy="448462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245718"/>
            <a:ext cx="3210119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  <a:latin typeface="Candara"/>
              </a:rPr>
              <a:t>One Pagers</a:t>
            </a:r>
            <a:endParaRPr lang="en-US" sz="4000" dirty="0">
              <a:solidFill>
                <a:prstClr val="black"/>
              </a:solidFill>
              <a:latin typeface="Candar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8021" y="1260714"/>
            <a:ext cx="3189298" cy="0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30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60894" y="362834"/>
            <a:ext cx="5222681" cy="635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i="1" u="sng" dirty="0"/>
              <a:t>Key Societal Topics</a:t>
            </a:r>
            <a:r>
              <a:rPr lang="en-US" sz="3200" b="1" dirty="0"/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dirty="0"/>
              <a:t>Arctic Navigation 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Ocean </a:t>
            </a:r>
            <a:r>
              <a:rPr lang="en-US" sz="2200" dirty="0"/>
              <a:t>Currents 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Climate Variability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Your Weather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Coastal Communities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Ecosystems</a:t>
            </a:r>
            <a:endParaRPr lang="en-US" sz="2200" dirty="0"/>
          </a:p>
          <a:p>
            <a:pPr algn="ctr">
              <a:lnSpc>
                <a:spcPct val="120000"/>
              </a:lnSpc>
            </a:pPr>
            <a:r>
              <a:rPr lang="en-US" sz="2200" dirty="0"/>
              <a:t>International </a:t>
            </a:r>
            <a:r>
              <a:rPr lang="en-US" sz="2200" dirty="0" smtClean="0"/>
              <a:t>Security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Natural Resources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Sea </a:t>
            </a:r>
            <a:r>
              <a:rPr lang="en-US" sz="2200" dirty="0"/>
              <a:t>Level </a:t>
            </a:r>
            <a:r>
              <a:rPr lang="en-US" sz="2200" dirty="0" smtClean="0"/>
              <a:t>Rise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Forecasting </a:t>
            </a:r>
            <a:r>
              <a:rPr lang="en-US" sz="2200" dirty="0"/>
              <a:t>and </a:t>
            </a:r>
            <a:r>
              <a:rPr lang="en-US" sz="2200" dirty="0" smtClean="0"/>
              <a:t>Prediction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Permafrost</a:t>
            </a:r>
            <a:endParaRPr lang="en-US" sz="2200" dirty="0"/>
          </a:p>
          <a:p>
            <a:pPr algn="ctr">
              <a:lnSpc>
                <a:spcPct val="120000"/>
              </a:lnSpc>
            </a:pPr>
            <a:r>
              <a:rPr lang="en-US" sz="2200" dirty="0"/>
              <a:t>Environmental </a:t>
            </a:r>
            <a:r>
              <a:rPr lang="en-US" sz="2200" dirty="0" smtClean="0"/>
              <a:t>Stewardship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International </a:t>
            </a:r>
            <a:r>
              <a:rPr lang="en-US" sz="2200" dirty="0"/>
              <a:t>Relations</a:t>
            </a:r>
          </a:p>
          <a:p>
            <a:pPr algn="ctr">
              <a:lnSpc>
                <a:spcPct val="120000"/>
              </a:lnSpc>
            </a:pP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-453555" y="45871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2" b="99686" l="669" r="99618">
                        <a14:foregroundMark x1="78442" y1="63869" x2="78442" y2="63869"/>
                        <a14:foregroundMark x1="82314" y1="59201" x2="82314" y2="59201"/>
                        <a14:foregroundMark x1="73136" y1="51571" x2="73136" y2="51571"/>
                        <a14:foregroundMark x1="84082" y1="52558" x2="84082" y2="52558"/>
                        <a14:foregroundMark x1="70650" y1="57899" x2="70650" y2="57899"/>
                        <a14:foregroundMark x1="69933" y1="52917" x2="69933" y2="52917"/>
                        <a14:foregroundMark x1="33222" y1="36670" x2="33222" y2="36670"/>
                        <a14:foregroundMark x1="36472" y1="37567" x2="36472" y2="37567"/>
                        <a14:foregroundMark x1="51482" y1="33887" x2="51482" y2="33887"/>
                        <a14:foregroundMark x1="45268" y1="36266" x2="45268" y2="36266"/>
                        <a14:foregroundMark x1="53107" y1="38420" x2="53107" y2="38420"/>
                        <a14:foregroundMark x1="62811" y1="38016" x2="62811" y2="38016"/>
                        <a14:foregroundMark x1="56310" y1="34111" x2="56310" y2="34111"/>
                        <a14:foregroundMark x1="66252" y1="37118" x2="66252" y2="37118"/>
                        <a14:foregroundMark x1="70411" y1="38241" x2="70411" y2="38241"/>
                        <a14:foregroundMark x1="74809" y1="38645" x2="74809" y2="38645"/>
                        <a14:foregroundMark x1="80354" y1="38645" x2="80354" y2="38645"/>
                        <a14:foregroundMark x1="87046" y1="38241" x2="87046" y2="38241"/>
                        <a14:foregroundMark x1="66730" y1="39318" x2="66730" y2="39318"/>
                        <a14:foregroundMark x1="27247" y1="36939" x2="27247" y2="36939"/>
                        <a14:foregroundMark x1="21941" y1="36715" x2="21941" y2="36715"/>
                        <a14:foregroundMark x1="15488" y1="37343" x2="15488" y2="37343"/>
                        <a14:foregroundMark x1="18451" y1="38420" x2="18451" y2="38420"/>
                        <a14:foregroundMark x1="15249" y1="39318" x2="15249" y2="39318"/>
                        <a14:foregroundMark x1="12476" y1="35413" x2="12476" y2="35413"/>
                        <a14:foregroundMark x1="17543" y1="52110" x2="17543" y2="52110"/>
                        <a14:foregroundMark x1="15010" y1="52738" x2="15010" y2="52738"/>
                        <a14:foregroundMark x1="74331" y1="59470" x2="74331" y2="59470"/>
                        <a14:foregroundMark x1="81023" y1="61400" x2="81023" y2="61400"/>
                        <a14:foregroundMark x1="84704" y1="36490" x2="84704" y2="36490"/>
                        <a14:foregroundMark x1="41778" y1="38016" x2="41778" y2="38016"/>
                      </a14:backgroundRemoval>
                    </a14:imgEffect>
                  </a14:imgLayer>
                </a14:imgProps>
              </a:ext>
            </a:extLst>
          </a:blip>
          <a:srcRect l="691"/>
          <a:stretch/>
        </p:blipFill>
        <p:spPr>
          <a:xfrm>
            <a:off x="208901" y="1333497"/>
            <a:ext cx="4181813" cy="44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5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SIAT Communication Strategy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1" y="1520842"/>
            <a:ext cx="8861779" cy="508581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b="1" u="sng" dirty="0"/>
              <a:t>Key </a:t>
            </a:r>
            <a:r>
              <a:rPr lang="en-US" sz="2300" b="1" u="sng" dirty="0" smtClean="0"/>
              <a:t>Elements</a:t>
            </a:r>
            <a:endParaRPr lang="en-US" sz="2300" b="1" u="sng" dirty="0"/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Collaboratively </a:t>
            </a:r>
            <a:r>
              <a:rPr lang="en-US" sz="2300" dirty="0" smtClean="0">
                <a:solidFill>
                  <a:srgbClr val="000000"/>
                </a:solidFill>
              </a:rPr>
              <a:t>develop </a:t>
            </a:r>
            <a:r>
              <a:rPr lang="en-US" sz="2300" dirty="0">
                <a:solidFill>
                  <a:srgbClr val="000000"/>
                </a:solidFill>
              </a:rPr>
              <a:t>concise </a:t>
            </a:r>
            <a:r>
              <a:rPr lang="en-US" sz="2300" dirty="0" smtClean="0">
                <a:solidFill>
                  <a:srgbClr val="000000"/>
                </a:solidFill>
              </a:rPr>
              <a:t>and accessible sea </a:t>
            </a:r>
            <a:r>
              <a:rPr lang="en-US" sz="2300" dirty="0">
                <a:solidFill>
                  <a:srgbClr val="000000"/>
                </a:solidFill>
              </a:rPr>
              <a:t>ice information, organized </a:t>
            </a:r>
            <a:r>
              <a:rPr lang="en-US" sz="2300" dirty="0" smtClean="0">
                <a:solidFill>
                  <a:srgbClr val="000000"/>
                </a:solidFill>
              </a:rPr>
              <a:t>across </a:t>
            </a:r>
            <a:r>
              <a:rPr lang="en-US" sz="2300" dirty="0">
                <a:solidFill>
                  <a:srgbClr val="000000"/>
                </a:solidFill>
              </a:rPr>
              <a:t>high-level </a:t>
            </a:r>
            <a:r>
              <a:rPr lang="en-US" sz="2300" dirty="0" smtClean="0">
                <a:solidFill>
                  <a:srgbClr val="000000"/>
                </a:solidFill>
              </a:rPr>
              <a:t>topics (“</a:t>
            </a:r>
            <a:r>
              <a:rPr lang="en-US" sz="2300" dirty="0">
                <a:solidFill>
                  <a:srgbClr val="000000"/>
                </a:solidFill>
              </a:rPr>
              <a:t>Sea Ice and…</a:t>
            </a:r>
            <a:r>
              <a:rPr lang="en-US" sz="2300" dirty="0" smtClean="0">
                <a:solidFill>
                  <a:srgbClr val="000000"/>
                </a:solidFill>
              </a:rPr>
              <a:t>”)</a:t>
            </a:r>
            <a:endParaRPr lang="en-US" sz="2300" dirty="0">
              <a:solidFill>
                <a:srgbClr val="000000"/>
              </a:solidFill>
            </a:endParaRP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Facilitate guest perspectives from science &amp; stakeholder communities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/>
              <a:t>Provide tiered access to info. via a hierarchical, pyramid structure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b="1" dirty="0" smtClean="0">
                <a:solidFill>
                  <a:srgbClr val="0000FF"/>
                </a:solidFill>
              </a:rPr>
              <a:t>Provide </a:t>
            </a:r>
            <a:r>
              <a:rPr lang="en-US" sz="2300" b="1" dirty="0">
                <a:solidFill>
                  <a:srgbClr val="0000FF"/>
                </a:solidFill>
              </a:rPr>
              <a:t>timely scientific information (via Rapid Response Teams) in response to emerging high-interest topics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 smtClean="0"/>
              <a:t>Evaluate </a:t>
            </a:r>
            <a:r>
              <a:rPr lang="en-US" sz="2300" dirty="0"/>
              <a:t>the usability and </a:t>
            </a:r>
            <a:r>
              <a:rPr lang="en-US" sz="2300" dirty="0" smtClean="0"/>
              <a:t>usefulness of provided information</a:t>
            </a:r>
            <a:endParaRPr lang="en-US" sz="23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 smtClean="0"/>
              <a:t>A web </a:t>
            </a:r>
            <a:r>
              <a:rPr lang="en-US" sz="2300" dirty="0"/>
              <a:t>resource – </a:t>
            </a:r>
            <a:r>
              <a:rPr lang="en-US" sz="2300" b="1" i="1" dirty="0" smtClean="0"/>
              <a:t>Sea Ice Matters </a:t>
            </a:r>
            <a:r>
              <a:rPr lang="en-US" sz="2300" dirty="0" smtClean="0"/>
              <a:t>– will provide a platform for multi-media information and a focus for collaboration.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8021" y="126071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SIAT Communication Strategy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1" y="1520842"/>
            <a:ext cx="8861779" cy="508581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b="1" u="sng" dirty="0"/>
              <a:t>Key </a:t>
            </a:r>
            <a:r>
              <a:rPr lang="en-US" sz="2300" b="1" u="sng" dirty="0" smtClean="0"/>
              <a:t>Elements</a:t>
            </a:r>
            <a:endParaRPr lang="en-US" sz="2300" b="1" u="sng" dirty="0"/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Collaboratively </a:t>
            </a:r>
            <a:r>
              <a:rPr lang="en-US" sz="2300" dirty="0" smtClean="0">
                <a:solidFill>
                  <a:srgbClr val="000000"/>
                </a:solidFill>
              </a:rPr>
              <a:t>develop </a:t>
            </a:r>
            <a:r>
              <a:rPr lang="en-US" sz="2300" dirty="0">
                <a:solidFill>
                  <a:srgbClr val="000000"/>
                </a:solidFill>
              </a:rPr>
              <a:t>concise </a:t>
            </a:r>
            <a:r>
              <a:rPr lang="en-US" sz="2300" dirty="0" smtClean="0">
                <a:solidFill>
                  <a:srgbClr val="000000"/>
                </a:solidFill>
              </a:rPr>
              <a:t>and accessible sea </a:t>
            </a:r>
            <a:r>
              <a:rPr lang="en-US" sz="2300" dirty="0">
                <a:solidFill>
                  <a:srgbClr val="000000"/>
                </a:solidFill>
              </a:rPr>
              <a:t>ice information, organized </a:t>
            </a:r>
            <a:r>
              <a:rPr lang="en-US" sz="2300" dirty="0" smtClean="0">
                <a:solidFill>
                  <a:srgbClr val="000000"/>
                </a:solidFill>
              </a:rPr>
              <a:t>across </a:t>
            </a:r>
            <a:r>
              <a:rPr lang="en-US" sz="2300" dirty="0">
                <a:solidFill>
                  <a:srgbClr val="000000"/>
                </a:solidFill>
              </a:rPr>
              <a:t>high-level </a:t>
            </a:r>
            <a:r>
              <a:rPr lang="en-US" sz="2300" dirty="0" smtClean="0">
                <a:solidFill>
                  <a:srgbClr val="000000"/>
                </a:solidFill>
              </a:rPr>
              <a:t>topics (“</a:t>
            </a:r>
            <a:r>
              <a:rPr lang="en-US" sz="2300" dirty="0">
                <a:solidFill>
                  <a:srgbClr val="000000"/>
                </a:solidFill>
              </a:rPr>
              <a:t>Sea Ice and…</a:t>
            </a:r>
            <a:r>
              <a:rPr lang="en-US" sz="2300" dirty="0" smtClean="0">
                <a:solidFill>
                  <a:srgbClr val="000000"/>
                </a:solidFill>
              </a:rPr>
              <a:t>”)</a:t>
            </a:r>
            <a:endParaRPr lang="en-US" sz="2300" dirty="0">
              <a:solidFill>
                <a:srgbClr val="000000"/>
              </a:solidFill>
            </a:endParaRP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Facilitate guest perspectives from science &amp; stakeholder communities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/>
              <a:t>Provide tiered access to info. via a hierarchical, pyramid structure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Provide </a:t>
            </a:r>
            <a:r>
              <a:rPr lang="en-US" sz="2300" dirty="0"/>
              <a:t>timely scientific information (via Rapid Response Teams) in response to emerging high-interest topics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b="1" dirty="0" smtClean="0">
                <a:solidFill>
                  <a:srgbClr val="0000FF"/>
                </a:solidFill>
              </a:rPr>
              <a:t>Evaluate </a:t>
            </a:r>
            <a:r>
              <a:rPr lang="en-US" sz="2300" b="1" dirty="0">
                <a:solidFill>
                  <a:srgbClr val="0000FF"/>
                </a:solidFill>
              </a:rPr>
              <a:t>the usability and </a:t>
            </a:r>
            <a:r>
              <a:rPr lang="en-US" sz="2300" b="1" dirty="0" smtClean="0">
                <a:solidFill>
                  <a:srgbClr val="0000FF"/>
                </a:solidFill>
              </a:rPr>
              <a:t>usefulness of provided information</a:t>
            </a:r>
            <a:endParaRPr lang="en-US" sz="2300" b="1" dirty="0">
              <a:solidFill>
                <a:srgbClr val="0000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 smtClean="0"/>
              <a:t>A web </a:t>
            </a:r>
            <a:r>
              <a:rPr lang="en-US" sz="2300" dirty="0"/>
              <a:t>resource – </a:t>
            </a:r>
            <a:r>
              <a:rPr lang="en-US" sz="2300" b="1" i="1" dirty="0" smtClean="0"/>
              <a:t>Sea Ice Matters </a:t>
            </a:r>
            <a:r>
              <a:rPr lang="en-US" sz="2300" dirty="0" smtClean="0"/>
              <a:t>– will provide a platform for multi-media information and a focus for collaboration.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8021" y="126071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SIAT Communication Strategy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1" y="1520842"/>
            <a:ext cx="8861779" cy="508581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b="1" u="sng" dirty="0"/>
              <a:t>Key </a:t>
            </a:r>
            <a:r>
              <a:rPr lang="en-US" sz="2300" b="1" u="sng" dirty="0" smtClean="0"/>
              <a:t>Elements</a:t>
            </a:r>
            <a:endParaRPr lang="en-US" sz="2300" b="1" u="sng" dirty="0"/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Collaboratively </a:t>
            </a:r>
            <a:r>
              <a:rPr lang="en-US" sz="2300" dirty="0" smtClean="0">
                <a:solidFill>
                  <a:srgbClr val="000000"/>
                </a:solidFill>
              </a:rPr>
              <a:t>develop </a:t>
            </a:r>
            <a:r>
              <a:rPr lang="en-US" sz="2300" dirty="0">
                <a:solidFill>
                  <a:srgbClr val="000000"/>
                </a:solidFill>
              </a:rPr>
              <a:t>concise </a:t>
            </a:r>
            <a:r>
              <a:rPr lang="en-US" sz="2300" dirty="0" smtClean="0">
                <a:solidFill>
                  <a:srgbClr val="000000"/>
                </a:solidFill>
              </a:rPr>
              <a:t>and accessible sea </a:t>
            </a:r>
            <a:r>
              <a:rPr lang="en-US" sz="2300" dirty="0">
                <a:solidFill>
                  <a:srgbClr val="000000"/>
                </a:solidFill>
              </a:rPr>
              <a:t>ice information, organized </a:t>
            </a:r>
            <a:r>
              <a:rPr lang="en-US" sz="2300" dirty="0" smtClean="0">
                <a:solidFill>
                  <a:srgbClr val="000000"/>
                </a:solidFill>
              </a:rPr>
              <a:t>across </a:t>
            </a:r>
            <a:r>
              <a:rPr lang="en-US" sz="2300" dirty="0">
                <a:solidFill>
                  <a:srgbClr val="000000"/>
                </a:solidFill>
              </a:rPr>
              <a:t>high-level </a:t>
            </a:r>
            <a:r>
              <a:rPr lang="en-US" sz="2300" dirty="0" smtClean="0">
                <a:solidFill>
                  <a:srgbClr val="000000"/>
                </a:solidFill>
              </a:rPr>
              <a:t>topics (“</a:t>
            </a:r>
            <a:r>
              <a:rPr lang="en-US" sz="2300" dirty="0">
                <a:solidFill>
                  <a:srgbClr val="000000"/>
                </a:solidFill>
              </a:rPr>
              <a:t>Sea Ice and…</a:t>
            </a:r>
            <a:r>
              <a:rPr lang="en-US" sz="2300" dirty="0" smtClean="0">
                <a:solidFill>
                  <a:srgbClr val="000000"/>
                </a:solidFill>
              </a:rPr>
              <a:t>”)</a:t>
            </a:r>
            <a:endParaRPr lang="en-US" sz="2300" dirty="0">
              <a:solidFill>
                <a:srgbClr val="000000"/>
              </a:solidFill>
            </a:endParaRP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Facilitate guest perspectives from science &amp; stakeholder communities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/>
              <a:t>Provide tiered access to info. via a hierarchical, pyramid structure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Provide </a:t>
            </a:r>
            <a:r>
              <a:rPr lang="en-US" sz="2300" dirty="0"/>
              <a:t>timely scientific information (via Rapid Response Teams) in response to emerging high-interest topics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 smtClean="0"/>
              <a:t>Evaluate </a:t>
            </a:r>
            <a:r>
              <a:rPr lang="en-US" sz="2300" dirty="0"/>
              <a:t>the usability and </a:t>
            </a:r>
            <a:r>
              <a:rPr lang="en-US" sz="2300" dirty="0" smtClean="0"/>
              <a:t>usefulness of provided information</a:t>
            </a:r>
            <a:endParaRPr lang="en-US" sz="23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 smtClean="0"/>
              <a:t>A web </a:t>
            </a:r>
            <a:r>
              <a:rPr lang="en-US" sz="2300" dirty="0"/>
              <a:t>resource – </a:t>
            </a:r>
            <a:r>
              <a:rPr lang="en-US" sz="2300" b="1" i="1" dirty="0" smtClean="0"/>
              <a:t>Sea Ice Matters </a:t>
            </a:r>
            <a:r>
              <a:rPr lang="en-US" sz="2300" dirty="0" smtClean="0"/>
              <a:t>– will provide a platform for multi-media information and a focus for collaboration.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8021" y="126071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7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SIAT Communication Strategy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1" y="1520842"/>
            <a:ext cx="8861779" cy="508581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b="1" u="sng" dirty="0"/>
              <a:t>Key </a:t>
            </a:r>
            <a:r>
              <a:rPr lang="en-US" sz="2300" b="1" u="sng" dirty="0" smtClean="0"/>
              <a:t>Elements</a:t>
            </a:r>
            <a:endParaRPr lang="en-US" sz="2300" b="1" u="sng" dirty="0"/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b="1" dirty="0">
                <a:solidFill>
                  <a:srgbClr val="0000FF"/>
                </a:solidFill>
              </a:rPr>
              <a:t>Collaboratively </a:t>
            </a:r>
            <a:r>
              <a:rPr lang="en-US" sz="2300" b="1" dirty="0" smtClean="0">
                <a:solidFill>
                  <a:srgbClr val="0000FF"/>
                </a:solidFill>
              </a:rPr>
              <a:t>develop </a:t>
            </a:r>
            <a:r>
              <a:rPr lang="en-US" sz="2300" b="1" dirty="0">
                <a:solidFill>
                  <a:srgbClr val="0000FF"/>
                </a:solidFill>
              </a:rPr>
              <a:t>concise </a:t>
            </a:r>
            <a:r>
              <a:rPr lang="en-US" sz="2300" b="1" dirty="0" smtClean="0">
                <a:solidFill>
                  <a:srgbClr val="0000FF"/>
                </a:solidFill>
              </a:rPr>
              <a:t>and accessible sea </a:t>
            </a:r>
            <a:r>
              <a:rPr lang="en-US" sz="2300" b="1" dirty="0">
                <a:solidFill>
                  <a:srgbClr val="0000FF"/>
                </a:solidFill>
              </a:rPr>
              <a:t>ice information, organized </a:t>
            </a:r>
            <a:r>
              <a:rPr lang="en-US" sz="2300" b="1" dirty="0" smtClean="0">
                <a:solidFill>
                  <a:srgbClr val="0000FF"/>
                </a:solidFill>
              </a:rPr>
              <a:t>across </a:t>
            </a:r>
            <a:r>
              <a:rPr lang="en-US" sz="2300" b="1" dirty="0">
                <a:solidFill>
                  <a:srgbClr val="0000FF"/>
                </a:solidFill>
              </a:rPr>
              <a:t>high-level </a:t>
            </a:r>
            <a:r>
              <a:rPr lang="en-US" sz="2300" b="1" dirty="0" smtClean="0">
                <a:solidFill>
                  <a:srgbClr val="0000FF"/>
                </a:solidFill>
              </a:rPr>
              <a:t>topics (“</a:t>
            </a:r>
            <a:r>
              <a:rPr lang="en-US" sz="2300" b="1" dirty="0">
                <a:solidFill>
                  <a:srgbClr val="0000FF"/>
                </a:solidFill>
              </a:rPr>
              <a:t>Sea Ice and…</a:t>
            </a:r>
            <a:r>
              <a:rPr lang="en-US" sz="2300" b="1" dirty="0" smtClean="0">
                <a:solidFill>
                  <a:srgbClr val="0000FF"/>
                </a:solidFill>
              </a:rPr>
              <a:t>”)</a:t>
            </a:r>
            <a:endParaRPr lang="en-US" sz="2300" b="1" dirty="0">
              <a:solidFill>
                <a:srgbClr val="0000FF"/>
              </a:solidFill>
            </a:endParaRP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Facilitate guest perspectives from science &amp; stakeholder communities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/>
              <a:t>Provide tiered access to info. via a hierarchical, pyramid structure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Provide </a:t>
            </a:r>
            <a:r>
              <a:rPr lang="en-US" sz="2300" dirty="0"/>
              <a:t>timely scientific information (via Rapid Response Teams) in response to emerging high-interest topics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 smtClean="0"/>
              <a:t>Evaluate </a:t>
            </a:r>
            <a:r>
              <a:rPr lang="en-US" sz="2300" dirty="0"/>
              <a:t>the usability and </a:t>
            </a:r>
            <a:r>
              <a:rPr lang="en-US" sz="2300" dirty="0" smtClean="0"/>
              <a:t>usefulness of provided information</a:t>
            </a:r>
            <a:endParaRPr lang="en-US" sz="23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 smtClean="0"/>
              <a:t>A web </a:t>
            </a:r>
            <a:r>
              <a:rPr lang="en-US" sz="2300" dirty="0"/>
              <a:t>resource – </a:t>
            </a:r>
            <a:r>
              <a:rPr lang="en-US" sz="2300" b="1" i="1" dirty="0" smtClean="0"/>
              <a:t>Sea Ice Matters </a:t>
            </a:r>
            <a:r>
              <a:rPr lang="en-US" sz="2300" dirty="0" smtClean="0"/>
              <a:t>– will provide a platform for multi-media information and a focus for collaboration.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8021" y="126071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535" r="3283"/>
          <a:stretch/>
        </p:blipFill>
        <p:spPr>
          <a:xfrm>
            <a:off x="223616" y="184727"/>
            <a:ext cx="8689469" cy="63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4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SIAT Communication Strategy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1" y="1520842"/>
            <a:ext cx="8861779" cy="508581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b="1" u="sng" dirty="0"/>
              <a:t>Key </a:t>
            </a:r>
            <a:r>
              <a:rPr lang="en-US" sz="2300" b="1" u="sng" dirty="0" smtClean="0"/>
              <a:t>Elements</a:t>
            </a:r>
            <a:endParaRPr lang="en-US" sz="2300" b="1" u="sng" dirty="0"/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Collaboratively </a:t>
            </a:r>
            <a:r>
              <a:rPr lang="en-US" sz="2300" dirty="0" smtClean="0">
                <a:solidFill>
                  <a:srgbClr val="000000"/>
                </a:solidFill>
              </a:rPr>
              <a:t>develop </a:t>
            </a:r>
            <a:r>
              <a:rPr lang="en-US" sz="2300" dirty="0">
                <a:solidFill>
                  <a:srgbClr val="000000"/>
                </a:solidFill>
              </a:rPr>
              <a:t>concise </a:t>
            </a:r>
            <a:r>
              <a:rPr lang="en-US" sz="2300" dirty="0" smtClean="0">
                <a:solidFill>
                  <a:srgbClr val="000000"/>
                </a:solidFill>
              </a:rPr>
              <a:t>and accessible sea </a:t>
            </a:r>
            <a:r>
              <a:rPr lang="en-US" sz="2300" dirty="0">
                <a:solidFill>
                  <a:srgbClr val="000000"/>
                </a:solidFill>
              </a:rPr>
              <a:t>ice information, organized </a:t>
            </a:r>
            <a:r>
              <a:rPr lang="en-US" sz="2300" dirty="0" smtClean="0">
                <a:solidFill>
                  <a:srgbClr val="000000"/>
                </a:solidFill>
              </a:rPr>
              <a:t>across </a:t>
            </a:r>
            <a:r>
              <a:rPr lang="en-US" sz="2300" dirty="0">
                <a:solidFill>
                  <a:srgbClr val="000000"/>
                </a:solidFill>
              </a:rPr>
              <a:t>high-level </a:t>
            </a:r>
            <a:r>
              <a:rPr lang="en-US" sz="2300" dirty="0" smtClean="0">
                <a:solidFill>
                  <a:srgbClr val="000000"/>
                </a:solidFill>
              </a:rPr>
              <a:t>topics (“</a:t>
            </a:r>
            <a:r>
              <a:rPr lang="en-US" sz="2300" dirty="0">
                <a:solidFill>
                  <a:srgbClr val="000000"/>
                </a:solidFill>
              </a:rPr>
              <a:t>Sea Ice and…</a:t>
            </a:r>
            <a:r>
              <a:rPr lang="en-US" sz="2300" dirty="0" smtClean="0">
                <a:solidFill>
                  <a:srgbClr val="000000"/>
                </a:solidFill>
              </a:rPr>
              <a:t>”)</a:t>
            </a:r>
            <a:endParaRPr lang="en-US" sz="2300" dirty="0">
              <a:solidFill>
                <a:srgbClr val="000000"/>
              </a:solidFill>
            </a:endParaRP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b="1" dirty="0" smtClean="0">
                <a:solidFill>
                  <a:srgbClr val="0000FF"/>
                </a:solidFill>
              </a:rPr>
              <a:t>Facilitate guest perspectives from science &amp; stakeholder communities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/>
              <a:t>Provide tiered access to info. via a hierarchical, pyramid structure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Provide </a:t>
            </a:r>
            <a:r>
              <a:rPr lang="en-US" sz="2300" dirty="0"/>
              <a:t>timely scientific information (via Rapid Response Teams) in response to emerging high-interest topics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 smtClean="0"/>
              <a:t>Evaluate </a:t>
            </a:r>
            <a:r>
              <a:rPr lang="en-US" sz="2300" dirty="0"/>
              <a:t>the usability and </a:t>
            </a:r>
            <a:r>
              <a:rPr lang="en-US" sz="2300" dirty="0" smtClean="0"/>
              <a:t>usefulness of provided information</a:t>
            </a:r>
            <a:endParaRPr lang="en-US" sz="23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 smtClean="0"/>
              <a:t>A web </a:t>
            </a:r>
            <a:r>
              <a:rPr lang="en-US" sz="2300" dirty="0"/>
              <a:t>resource – </a:t>
            </a:r>
            <a:r>
              <a:rPr lang="en-US" sz="2300" b="1" i="1" dirty="0" smtClean="0"/>
              <a:t>Sea Ice Matters </a:t>
            </a:r>
            <a:r>
              <a:rPr lang="en-US" sz="2300" dirty="0" smtClean="0"/>
              <a:t>– will provide a platform for multi-media information and a focus for collaboration.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8021" y="126071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SIAT Communication Strategy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1" y="1520842"/>
            <a:ext cx="8861779" cy="508581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b="1" u="sng" dirty="0"/>
              <a:t>Key </a:t>
            </a:r>
            <a:r>
              <a:rPr lang="en-US" sz="2300" b="1" u="sng" dirty="0" smtClean="0"/>
              <a:t>Elements</a:t>
            </a:r>
            <a:endParaRPr lang="en-US" sz="2300" b="1" u="sng" dirty="0"/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Collaboratively </a:t>
            </a:r>
            <a:r>
              <a:rPr lang="en-US" sz="2300" dirty="0" smtClean="0">
                <a:solidFill>
                  <a:srgbClr val="000000"/>
                </a:solidFill>
              </a:rPr>
              <a:t>develop </a:t>
            </a:r>
            <a:r>
              <a:rPr lang="en-US" sz="2300" dirty="0">
                <a:solidFill>
                  <a:srgbClr val="000000"/>
                </a:solidFill>
              </a:rPr>
              <a:t>concise </a:t>
            </a:r>
            <a:r>
              <a:rPr lang="en-US" sz="2300" dirty="0" smtClean="0">
                <a:solidFill>
                  <a:srgbClr val="000000"/>
                </a:solidFill>
              </a:rPr>
              <a:t>and accessible sea </a:t>
            </a:r>
            <a:r>
              <a:rPr lang="en-US" sz="2300" dirty="0">
                <a:solidFill>
                  <a:srgbClr val="000000"/>
                </a:solidFill>
              </a:rPr>
              <a:t>ice information, organized </a:t>
            </a:r>
            <a:r>
              <a:rPr lang="en-US" sz="2300" dirty="0" smtClean="0">
                <a:solidFill>
                  <a:srgbClr val="000000"/>
                </a:solidFill>
              </a:rPr>
              <a:t>across </a:t>
            </a:r>
            <a:r>
              <a:rPr lang="en-US" sz="2300" dirty="0">
                <a:solidFill>
                  <a:srgbClr val="000000"/>
                </a:solidFill>
              </a:rPr>
              <a:t>high-level </a:t>
            </a:r>
            <a:r>
              <a:rPr lang="en-US" sz="2300" dirty="0" smtClean="0">
                <a:solidFill>
                  <a:srgbClr val="000000"/>
                </a:solidFill>
              </a:rPr>
              <a:t>topics (“</a:t>
            </a:r>
            <a:r>
              <a:rPr lang="en-US" sz="2300" dirty="0">
                <a:solidFill>
                  <a:srgbClr val="000000"/>
                </a:solidFill>
              </a:rPr>
              <a:t>Sea Ice and…</a:t>
            </a:r>
            <a:r>
              <a:rPr lang="en-US" sz="2300" dirty="0" smtClean="0">
                <a:solidFill>
                  <a:srgbClr val="000000"/>
                </a:solidFill>
              </a:rPr>
              <a:t>”)</a:t>
            </a:r>
            <a:endParaRPr lang="en-US" sz="2300" dirty="0">
              <a:solidFill>
                <a:srgbClr val="000000"/>
              </a:solidFill>
            </a:endParaRP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Facilitate guest perspectives from science &amp; stakeholder communities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b="1" dirty="0">
                <a:solidFill>
                  <a:srgbClr val="0000FF"/>
                </a:solidFill>
              </a:rPr>
              <a:t>Provide tiered access to info. via a hierarchical, pyramid structure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 smtClean="0"/>
              <a:t>Provide </a:t>
            </a:r>
            <a:r>
              <a:rPr lang="en-US" sz="2300" dirty="0"/>
              <a:t>timely scientific information (via Rapid Response Teams) in response to emerging high-interest topics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300" dirty="0" smtClean="0"/>
              <a:t>Evaluate </a:t>
            </a:r>
            <a:r>
              <a:rPr lang="en-US" sz="2300" dirty="0"/>
              <a:t>the usability and </a:t>
            </a:r>
            <a:r>
              <a:rPr lang="en-US" sz="2300" dirty="0" smtClean="0"/>
              <a:t>usefulness of provided information</a:t>
            </a:r>
            <a:endParaRPr lang="en-US" sz="23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 smtClean="0"/>
              <a:t>A web </a:t>
            </a:r>
            <a:r>
              <a:rPr lang="en-US" sz="2300" dirty="0"/>
              <a:t>resource – </a:t>
            </a:r>
            <a:r>
              <a:rPr lang="en-US" sz="2300" b="1" i="1" dirty="0" smtClean="0"/>
              <a:t>Sea Ice Matters </a:t>
            </a:r>
            <a:r>
              <a:rPr lang="en-US" sz="2300" dirty="0" smtClean="0"/>
              <a:t>– will provide a platform for multi-media information and a focus for collaboration.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8021" y="126071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8265"/>
          <a:stretch/>
        </p:blipFill>
        <p:spPr>
          <a:xfrm>
            <a:off x="1411851" y="1304076"/>
            <a:ext cx="6402260" cy="32218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138"/>
            <a:ext cx="8229600" cy="125272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Inverting the communication pyramid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7663" y="4499989"/>
            <a:ext cx="302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(Somerville and </a:t>
            </a:r>
            <a:r>
              <a:rPr lang="en-US" dirty="0" err="1" smtClean="0"/>
              <a:t>Hassol</a:t>
            </a:r>
            <a:r>
              <a:rPr lang="en-US" dirty="0" smtClean="0"/>
              <a:t> 2011)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8021" y="113113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BrwTownPic"/>
          <p:cNvPicPr>
            <a:picLocks noChangeAspect="1" noChangeArrowheads="1"/>
          </p:cNvPicPr>
          <p:nvPr/>
        </p:nvPicPr>
        <p:blipFill>
          <a:blip r:embed="rId4" cstate="print"/>
          <a:srcRect t="14419" b="15913"/>
          <a:stretch>
            <a:fillRect/>
          </a:stretch>
        </p:blipFill>
        <p:spPr bwMode="auto">
          <a:xfrm>
            <a:off x="2897941" y="4926903"/>
            <a:ext cx="3742613" cy="19402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26903"/>
            <a:ext cx="2911310" cy="193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2026" y="4926903"/>
            <a:ext cx="2521974" cy="19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161"/>
          <a:stretch/>
        </p:blipFill>
        <p:spPr>
          <a:xfrm>
            <a:off x="311009" y="1321747"/>
            <a:ext cx="8690117" cy="5458793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24571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Inverting the communication pyramid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8021" y="1260714"/>
            <a:ext cx="8208779" cy="9202"/>
          </a:xfrm>
          <a:prstGeom prst="line">
            <a:avLst/>
          </a:prstGeom>
          <a:ln>
            <a:solidFill>
              <a:srgbClr val="2C85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87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10002</TotalTime>
  <Words>691</Words>
  <Application>Microsoft Macintosh PowerPoint</Application>
  <PresentationFormat>On-screen Show (4:3)</PresentationFormat>
  <Paragraphs>86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Waveform</vt:lpstr>
      <vt:lpstr>Office Theme</vt:lpstr>
      <vt:lpstr>1_Office Theme</vt:lpstr>
      <vt:lpstr>1_Waveform</vt:lpstr>
      <vt:lpstr>PowerPoint Presentation</vt:lpstr>
      <vt:lpstr>SIAT Communication Strategy</vt:lpstr>
      <vt:lpstr>SIAT Communication Strategy</vt:lpstr>
      <vt:lpstr>PowerPoint Presentation</vt:lpstr>
      <vt:lpstr>PowerPoint Presentation</vt:lpstr>
      <vt:lpstr>SIAT Communication Strategy</vt:lpstr>
      <vt:lpstr>SIAT Communication Strategy</vt:lpstr>
      <vt:lpstr>Inverting the communication pyramid</vt:lpstr>
      <vt:lpstr>PowerPoint Presentation</vt:lpstr>
      <vt:lpstr>PowerPoint Presentation</vt:lpstr>
      <vt:lpstr>PowerPoint Presentation</vt:lpstr>
      <vt:lpstr>PowerPoint Presentation</vt:lpstr>
      <vt:lpstr>SIAT Communication Strategy</vt:lpstr>
      <vt:lpstr>SIAT Communication Strategy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Sea Ice Action Team  Strategy Workshop</dc:title>
  <dc:creator>Matthew Druckenmiller</dc:creator>
  <cp:lastModifiedBy>ARCUS</cp:lastModifiedBy>
  <cp:revision>293</cp:revision>
  <dcterms:created xsi:type="dcterms:W3CDTF">2015-08-11T16:35:10Z</dcterms:created>
  <dcterms:modified xsi:type="dcterms:W3CDTF">2015-11-23T19:52:24Z</dcterms:modified>
</cp:coreProperties>
</file>